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54"/>
  </p:notesMasterIdLst>
  <p:sldIdLst>
    <p:sldId id="256" r:id="rId2"/>
    <p:sldId id="300" r:id="rId3"/>
    <p:sldId id="297" r:id="rId4"/>
    <p:sldId id="302" r:id="rId5"/>
    <p:sldId id="301" r:id="rId6"/>
    <p:sldId id="299" r:id="rId7"/>
    <p:sldId id="307" r:id="rId8"/>
    <p:sldId id="305" r:id="rId9"/>
    <p:sldId id="306" r:id="rId10"/>
    <p:sldId id="303" r:id="rId11"/>
    <p:sldId id="308" r:id="rId12"/>
    <p:sldId id="309" r:id="rId13"/>
    <p:sldId id="279" r:id="rId14"/>
    <p:sldId id="286" r:id="rId15"/>
    <p:sldId id="310" r:id="rId16"/>
    <p:sldId id="265" r:id="rId17"/>
    <p:sldId id="266" r:id="rId18"/>
    <p:sldId id="281" r:id="rId19"/>
    <p:sldId id="282" r:id="rId20"/>
    <p:sldId id="295" r:id="rId21"/>
    <p:sldId id="283" r:id="rId22"/>
    <p:sldId id="322" r:id="rId23"/>
    <p:sldId id="324" r:id="rId24"/>
    <p:sldId id="323" r:id="rId25"/>
    <p:sldId id="325" r:id="rId26"/>
    <p:sldId id="321" r:id="rId27"/>
    <p:sldId id="329" r:id="rId28"/>
    <p:sldId id="327" r:id="rId29"/>
    <p:sldId id="330" r:id="rId30"/>
    <p:sldId id="328" r:id="rId31"/>
    <p:sldId id="312" r:id="rId32"/>
    <p:sldId id="313" r:id="rId33"/>
    <p:sldId id="311" r:id="rId34"/>
    <p:sldId id="314" r:id="rId35"/>
    <p:sldId id="326" r:id="rId36"/>
    <p:sldId id="315" r:id="rId37"/>
    <p:sldId id="316" r:id="rId38"/>
    <p:sldId id="331" r:id="rId39"/>
    <p:sldId id="317" r:id="rId40"/>
    <p:sldId id="318" r:id="rId41"/>
    <p:sldId id="319" r:id="rId42"/>
    <p:sldId id="320" r:id="rId43"/>
    <p:sldId id="332" r:id="rId44"/>
    <p:sldId id="333" r:id="rId45"/>
    <p:sldId id="335" r:id="rId46"/>
    <p:sldId id="336" r:id="rId47"/>
    <p:sldId id="334" r:id="rId48"/>
    <p:sldId id="337" r:id="rId49"/>
    <p:sldId id="338" r:id="rId50"/>
    <p:sldId id="339" r:id="rId51"/>
    <p:sldId id="340" r:id="rId52"/>
    <p:sldId id="341" r:id="rId5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8" autoAdjust="0"/>
    <p:restoredTop sz="86377" autoAdjust="0"/>
  </p:normalViewPr>
  <p:slideViewPr>
    <p:cSldViewPr>
      <p:cViewPr varScale="1">
        <p:scale>
          <a:sx n="79" d="100"/>
          <a:sy n="79" d="100"/>
        </p:scale>
        <p:origin x="-11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8" d="100"/>
        <a:sy n="118" d="100"/>
      </p:scale>
      <p:origin x="0" y="107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1956553-326A-481D-B171-F3E3E28A6ACC}" type="datetimeFigureOut">
              <a:rPr lang="en-US"/>
              <a:pPr>
                <a:defRPr/>
              </a:pPr>
              <a:t>10/29/2013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3D087C1-D018-4348-8855-7FD4AE3CC0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93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B3E0BA0-DBE5-45C4-93A9-5F87E31E1592}" type="slidenum">
              <a:rPr lang="en-US" altLang="en-US" sz="1200" smtClean="0"/>
              <a:pPr eaLnBrk="1" hangingPunct="1"/>
              <a:t>4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C1A8EFD-CE95-450D-BA15-76F151172E90}" type="slidenum">
              <a:rPr lang="en-US" altLang="en-US" sz="1200" smtClean="0"/>
              <a:pPr eaLnBrk="1" hangingPunct="1"/>
              <a:t>5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A4E78EF-3F21-4584-819D-2BEC16DD5AF4}" type="slidenum">
              <a:rPr lang="en-US" altLang="en-US" sz="1200" smtClean="0"/>
              <a:pPr eaLnBrk="1" hangingPunct="1"/>
              <a:t>24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287ABCC-A04E-4B1C-A614-662F9624FE71}" type="slidenum">
              <a:rPr lang="en-US" sz="1200" smtClean="0"/>
              <a:pPr eaLnBrk="1" hangingPunct="1"/>
              <a:t>25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9D2300C-C1AD-44C3-BFEC-A71745154680}" type="slidenum">
              <a:rPr lang="en-US" sz="1200" smtClean="0"/>
              <a:pPr eaLnBrk="1" hangingPunct="1"/>
              <a:t>32</a:t>
            </a:fld>
            <a:endParaRPr 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0D38E-D3DE-43A5-AC7B-F231F0B33042}" type="datetime1">
              <a:rPr lang="en-US"/>
              <a:pPr>
                <a:defRPr/>
              </a:pPr>
              <a:t>10/29/2013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55F92-D644-488B-9322-1E6B4C6B7A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11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9BE27-445D-4537-98CC-87BBE90985C9}" type="datetime1">
              <a:rPr lang="en-US"/>
              <a:pPr>
                <a:defRPr/>
              </a:pPr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8D8F1-EEFB-47A9-AC81-AF69DCCB27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17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52053-47F0-459B-83D8-E7F7A35B2D64}" type="datetime1">
              <a:rPr lang="en-US"/>
              <a:pPr>
                <a:defRPr/>
              </a:pPr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9B3B3-59CD-491B-A0F0-B1B89AC71C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713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078D-676E-4CC2-AA4A-4BB41E038829}" type="datetime1">
              <a:rPr lang="en-US"/>
              <a:pPr>
                <a:defRPr/>
              </a:pPr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D83EC-F578-477B-9DFF-2C36119D7F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49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22F19-622C-4561-BFDD-5DEE0E04674F}" type="datetime1">
              <a:rPr lang="en-US"/>
              <a:pPr>
                <a:defRPr/>
              </a:pPr>
              <a:t>10/29/2013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757C4-C629-4F44-9BAE-038F1EF01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09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E604A-0AC4-4CA6-9E99-81A0CA906A4E}" type="datetime1">
              <a:rPr lang="en-US"/>
              <a:pPr>
                <a:defRPr/>
              </a:pPr>
              <a:t>10/29/2013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44504-FF90-4A4B-B8E9-FB10AC0C4D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900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7588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6450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742A7-BD36-4B63-8D13-5A7417CAF414}" type="datetime1">
              <a:rPr lang="en-US"/>
              <a:pPr>
                <a:defRPr/>
              </a:pPr>
              <a:t>10/29/2013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ACF74-488B-4D7C-B978-33B6041D0C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540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BBD17-B82A-44B4-AE7A-BE6809BCDC39}" type="datetime1">
              <a:rPr lang="en-US"/>
              <a:pPr>
                <a:defRPr/>
              </a:pPr>
              <a:t>10/29/2013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3CEE5-F379-452B-A525-428AEF188E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460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0D942-4ED2-40F1-BD50-4CCCC80B0F6C}" type="datetime1">
              <a:rPr lang="en-US"/>
              <a:pPr>
                <a:defRPr/>
              </a:pPr>
              <a:t>10/29/2013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F282F-97E0-4785-A3C7-BC874324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41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DFD5A-B8B9-420B-BE55-CA3B9B39C166}" type="datetime1">
              <a:rPr lang="en-US"/>
              <a:pPr>
                <a:defRPr/>
              </a:pPr>
              <a:t>10/29/2013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3E2BC-4529-45CD-8A3E-A1D66563B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86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EDE93-028A-4372-9D27-DF57903B61C1}" type="datetime1">
              <a:rPr lang="en-US"/>
              <a:pPr>
                <a:defRPr/>
              </a:pPr>
              <a:t>10/29/2013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39B4A-E9BA-48D3-84A1-FAF958656A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038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58800" y="76200"/>
            <a:ext cx="7772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77875" y="1828800"/>
            <a:ext cx="75438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516788-E4F2-4BF7-834F-B165BBD70447}" type="datetime1">
              <a:rPr lang="en-US"/>
              <a:pPr>
                <a:defRPr/>
              </a:pPr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C344075-22FA-4ECC-B045-A892952328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03" r:id="rId2"/>
    <p:sldLayoutId id="2147484011" r:id="rId3"/>
    <p:sldLayoutId id="2147484004" r:id="rId4"/>
    <p:sldLayoutId id="2147484012" r:id="rId5"/>
    <p:sldLayoutId id="2147484005" r:id="rId6"/>
    <p:sldLayoutId id="2147484006" r:id="rId7"/>
    <p:sldLayoutId id="2147484013" r:id="rId8"/>
    <p:sldLayoutId id="2147484007" r:id="rId9"/>
    <p:sldLayoutId id="2147484008" r:id="rId10"/>
    <p:sldLayoutId id="214748400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rgbClr val="26262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6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3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2"/>
          <p:cNvSpPr>
            <a:spLocks noGrp="1"/>
          </p:cNvSpPr>
          <p:nvPr>
            <p:ph type="ctrTitle" idx="4294967295"/>
          </p:nvPr>
        </p:nvSpPr>
        <p:spPr>
          <a:xfrm>
            <a:off x="457200" y="2133600"/>
            <a:ext cx="8458200" cy="1470025"/>
          </a:xfrm>
        </p:spPr>
        <p:txBody>
          <a:bodyPr/>
          <a:lstStyle/>
          <a:p>
            <a:pPr eaLnBrk="1" hangingPunct="1"/>
            <a:r>
              <a:rPr lang="en-US" altLang="en-US" smtClean="0"/>
              <a:t>Atmosphere and Severe Weather</a:t>
            </a:r>
          </a:p>
        </p:txBody>
      </p:sp>
      <p:sp>
        <p:nvSpPr>
          <p:cNvPr id="6147" name="Subtitle 1"/>
          <p:cNvSpPr>
            <a:spLocks noGrp="1"/>
          </p:cNvSpPr>
          <p:nvPr>
            <p:ph type="subTitle" idx="4294967295"/>
          </p:nvPr>
        </p:nvSpPr>
        <p:spPr>
          <a:xfrm>
            <a:off x="3581400" y="3886200"/>
            <a:ext cx="5334000" cy="1754188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800" b="1" smtClean="0">
                <a:solidFill>
                  <a:srgbClr val="C00000"/>
                </a:solidFill>
              </a:rPr>
              <a:t>Chapter 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indy\Desktop\class\jpg\4-earth_rad_budget_nasa_erbe_bi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33400"/>
            <a:ext cx="6553200" cy="549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909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447800" y="228600"/>
            <a:ext cx="6477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Basic Heating and Cooling Processes in the Atmosphere</a:t>
            </a: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295400" y="1371600"/>
            <a:ext cx="6858000" cy="4530725"/>
          </a:xfrm>
        </p:spPr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u="sng" dirty="0" smtClean="0"/>
              <a:t>Scattering</a:t>
            </a:r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</a:t>
            </a:r>
            <a:r>
              <a:rPr lang="en-US" b="1" dirty="0" smtClean="0"/>
              <a:t>act of deflecting or redirecting light waves </a:t>
            </a:r>
            <a:r>
              <a:rPr lang="en-US" dirty="0" smtClean="0"/>
              <a:t>with gas molecules and particulate matter in the air.</a:t>
            </a:r>
          </a:p>
          <a:p>
            <a:pPr marL="32004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u="sng" dirty="0" smtClean="0"/>
              <a:t>Rayleigh Scattering </a:t>
            </a:r>
            <a:r>
              <a:rPr lang="en-US" dirty="0" smtClean="0"/>
              <a:t>– when the </a:t>
            </a:r>
            <a:r>
              <a:rPr lang="en-US" b="1" dirty="0" smtClean="0"/>
              <a:t>shortest wavelengths are scattered (violet and blue)– causes the “blue sky”</a:t>
            </a:r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Sunset or Sunrise– </a:t>
            </a:r>
            <a:r>
              <a:rPr lang="en-US" b="1" dirty="0" smtClean="0"/>
              <a:t>all the blue waves scattered as the energy passes through a longer atmosphere (larger angle) red, orange, and yellow left.</a:t>
            </a:r>
          </a:p>
        </p:txBody>
      </p:sp>
    </p:spTree>
    <p:extLst>
      <p:ext uri="{BB962C8B-B14F-4D97-AF65-F5344CB8AC3E}">
        <p14:creationId xmlns:p14="http://schemas.microsoft.com/office/powerpoint/2010/main" val="3720805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Cindy\Desktop\class\jpg\3-bluesk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9600"/>
            <a:ext cx="7269163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2031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Placeholder 1"/>
          <p:cNvSpPr>
            <a:spLocks noGrp="1"/>
          </p:cNvSpPr>
          <p:nvPr>
            <p:ph type="body" idx="4294967295"/>
          </p:nvPr>
        </p:nvSpPr>
        <p:spPr>
          <a:xfrm>
            <a:off x="457200" y="1143000"/>
            <a:ext cx="8001000" cy="4530725"/>
          </a:xfrm>
        </p:spPr>
        <p:txBody>
          <a:bodyPr/>
          <a:lstStyle/>
          <a:p>
            <a:pPr eaLnBrk="1" hangingPunct="1"/>
            <a:r>
              <a:rPr lang="en-US" altLang="en-US" b="1" dirty="0" smtClean="0"/>
              <a:t>Gaseous envelope that surrounds the earth</a:t>
            </a:r>
          </a:p>
          <a:p>
            <a:pPr marL="0" indent="0" eaLnBrk="1" hangingPunct="1">
              <a:buNone/>
            </a:pPr>
            <a:endParaRPr lang="en-US" altLang="en-US" b="1" dirty="0" smtClean="0"/>
          </a:p>
          <a:p>
            <a:pPr eaLnBrk="1" hangingPunct="1"/>
            <a:r>
              <a:rPr lang="en-US" altLang="en-US" b="1" dirty="0" smtClean="0"/>
              <a:t>Extends </a:t>
            </a:r>
            <a:r>
              <a:rPr lang="en-US" altLang="en-US" b="1" dirty="0" smtClean="0"/>
              <a:t>outward at least 6000 miles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More than half of the mass of the atmosphere found </a:t>
            </a:r>
            <a:r>
              <a:rPr lang="en-US" altLang="en-US" b="1" dirty="0" smtClean="0"/>
              <a:t>below 3.8 miles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More than </a:t>
            </a:r>
            <a:r>
              <a:rPr lang="en-US" altLang="en-US" b="1" dirty="0" smtClean="0"/>
              <a:t>98% lies with 16 miles of sea level</a:t>
            </a:r>
          </a:p>
          <a:p>
            <a:pPr eaLnBrk="1" hangingPunct="1"/>
            <a:endParaRPr lang="en-US" altLang="en-US" b="1" dirty="0" smtClean="0"/>
          </a:p>
          <a:p>
            <a:pPr eaLnBrk="1" hangingPunct="1"/>
            <a:r>
              <a:rPr lang="en-US" altLang="en-US" b="1" dirty="0" smtClean="0"/>
              <a:t>Humans are creatures of the atmosphere</a:t>
            </a:r>
          </a:p>
        </p:txBody>
      </p:sp>
      <p:sp>
        <p:nvSpPr>
          <p:cNvPr id="8195" name="Title 2"/>
          <p:cNvSpPr>
            <a:spLocks noGrp="1"/>
          </p:cNvSpPr>
          <p:nvPr>
            <p:ph type="title" idx="4294967295"/>
          </p:nvPr>
        </p:nvSpPr>
        <p:spPr>
          <a:xfrm>
            <a:off x="228600" y="0"/>
            <a:ext cx="84582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The Atmosphere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990600" y="0"/>
            <a:ext cx="69342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Size of the Atmosphere</a:t>
            </a:r>
          </a:p>
        </p:txBody>
      </p:sp>
      <p:pic>
        <p:nvPicPr>
          <p:cNvPr id="9219" name="Picture 2" descr="C:\Users\Cindy\Desktop\class\jpg\3-TIMED_At_Anchor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25" y="1328738"/>
            <a:ext cx="6934200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 idx="4294967295"/>
          </p:nvPr>
        </p:nvSpPr>
        <p:spPr>
          <a:xfrm>
            <a:off x="1219200" y="76200"/>
            <a:ext cx="6934200" cy="1143000"/>
          </a:xfrm>
        </p:spPr>
        <p:txBody>
          <a:bodyPr/>
          <a:lstStyle/>
          <a:p>
            <a:pPr algn="ctr"/>
            <a:r>
              <a:rPr lang="en-US" sz="4000" dirty="0" smtClean="0"/>
              <a:t>Composition of the Atmosphere</a:t>
            </a:r>
            <a:endParaRPr lang="en-US" sz="4000" dirty="0" smtClean="0"/>
          </a:p>
        </p:txBody>
      </p:sp>
      <p:sp>
        <p:nvSpPr>
          <p:cNvPr id="24579" name="Text Placeholder 2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7848600" cy="4876800"/>
          </a:xfrm>
        </p:spPr>
        <p:txBody>
          <a:bodyPr/>
          <a:lstStyle/>
          <a:p>
            <a:r>
              <a:rPr lang="en-US" b="1" dirty="0" smtClean="0"/>
              <a:t>Relative Humidity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b="1" dirty="0" smtClean="0"/>
              <a:t>most familiar </a:t>
            </a:r>
            <a:r>
              <a:rPr lang="en-US" sz="2400" dirty="0" smtClean="0"/>
              <a:t>of humidity measures</a:t>
            </a:r>
          </a:p>
          <a:p>
            <a:pPr lvl="1"/>
            <a:r>
              <a:rPr lang="en-US" sz="2400" dirty="0" smtClean="0"/>
              <a:t>The ratio that compares the </a:t>
            </a:r>
            <a:r>
              <a:rPr lang="en-US" sz="2400" b="1" dirty="0" smtClean="0"/>
              <a:t>actual amount of water vapor in the air to the water vapor capacity of the air</a:t>
            </a:r>
          </a:p>
          <a:p>
            <a:pPr lvl="2"/>
            <a:r>
              <a:rPr lang="en-US" sz="2400" b="1" dirty="0" smtClean="0"/>
              <a:t>Capacity</a:t>
            </a:r>
            <a:r>
              <a:rPr lang="en-US" sz="2400" dirty="0" smtClean="0"/>
              <a:t> is the </a:t>
            </a:r>
            <a:r>
              <a:rPr lang="en-US" sz="2400" b="1" dirty="0" smtClean="0"/>
              <a:t>maximum amount of water vapor that can be in the air at a given time</a:t>
            </a:r>
          </a:p>
          <a:p>
            <a:pPr lvl="2"/>
            <a:r>
              <a:rPr lang="en-US" sz="2400" dirty="0" smtClean="0"/>
              <a:t>As the </a:t>
            </a:r>
            <a:r>
              <a:rPr lang="en-US" sz="2400" b="1" dirty="0" smtClean="0"/>
              <a:t>temperature increases, relative humidity decreases</a:t>
            </a:r>
          </a:p>
          <a:p>
            <a:pPr lvl="2"/>
            <a:r>
              <a:rPr lang="en-US" sz="2400" dirty="0" smtClean="0"/>
              <a:t>As the </a:t>
            </a:r>
            <a:r>
              <a:rPr lang="en-US" sz="2400" b="1" dirty="0" smtClean="0"/>
              <a:t>temperature decreases, relative humidity increases</a:t>
            </a:r>
          </a:p>
        </p:txBody>
      </p:sp>
    </p:spTree>
    <p:extLst>
      <p:ext uri="{BB962C8B-B14F-4D97-AF65-F5344CB8AC3E}">
        <p14:creationId xmlns:p14="http://schemas.microsoft.com/office/powerpoint/2010/main" val="261071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 idx="4294967295"/>
          </p:nvPr>
        </p:nvSpPr>
        <p:spPr>
          <a:xfrm>
            <a:off x="304800" y="0"/>
            <a:ext cx="8839200" cy="1143000"/>
          </a:xfrm>
        </p:spPr>
        <p:txBody>
          <a:bodyPr/>
          <a:lstStyle/>
          <a:p>
            <a:pPr eaLnBrk="1" hangingPunct="1"/>
            <a:r>
              <a:rPr lang="en-US" altLang="en-US" sz="4400" dirty="0" smtClean="0"/>
              <a:t>Structure </a:t>
            </a:r>
            <a:r>
              <a:rPr lang="en-US" altLang="en-US" sz="4400" dirty="0" smtClean="0"/>
              <a:t>of the Atmosphere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610600" cy="5257800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Thermal layers </a:t>
            </a:r>
            <a:r>
              <a:rPr lang="en-US" dirty="0" smtClean="0"/>
              <a:t>of the atmosphere</a:t>
            </a:r>
          </a:p>
          <a:p>
            <a:pPr marL="594360" lvl="1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u="sng" dirty="0" smtClean="0"/>
              <a:t>Troposphere and </a:t>
            </a:r>
            <a:r>
              <a:rPr lang="en-US" sz="2400" b="1" u="sng" dirty="0" err="1" smtClean="0"/>
              <a:t>Tropopause</a:t>
            </a:r>
            <a:endParaRPr lang="en-US" sz="2400" b="1" u="sng" dirty="0" smtClean="0"/>
          </a:p>
          <a:p>
            <a:pPr marL="868680"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Lowest level</a:t>
            </a:r>
            <a:r>
              <a:rPr lang="en-US" sz="2400" dirty="0" smtClean="0"/>
              <a:t>, closest to sea level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11 miles at equator to 8 miles at poles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Deepest over the tropical regions 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Shallow over the poles 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Varies with the passages of warm and cold air</a:t>
            </a:r>
          </a:p>
          <a:p>
            <a:pPr marL="914400" lvl="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/>
          </a:p>
          <a:p>
            <a:pPr marL="594360" lvl="1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u="sng" dirty="0" smtClean="0"/>
              <a:t>Stratosphere and </a:t>
            </a:r>
            <a:r>
              <a:rPr lang="en-US" sz="2400" b="1" u="sng" dirty="0" err="1" smtClean="0"/>
              <a:t>Stratopause</a:t>
            </a:r>
            <a:endParaRPr lang="en-US" sz="2400" b="1" u="sng" dirty="0" smtClean="0"/>
          </a:p>
          <a:p>
            <a:pPr marL="868680"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Extends from 11 miles above sea level to 30 miles above sea </a:t>
            </a:r>
            <a:r>
              <a:rPr lang="en-US" sz="2400" b="1" dirty="0" smtClean="0"/>
              <a:t>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1219200" y="76200"/>
            <a:ext cx="69342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Upper Thermal Layers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219200"/>
            <a:ext cx="7924800" cy="4530725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u="sng" dirty="0" smtClean="0"/>
              <a:t>Mesosphere  and </a:t>
            </a:r>
            <a:r>
              <a:rPr lang="en-US" b="1" u="sng" dirty="0" err="1" smtClean="0"/>
              <a:t>Mesospause</a:t>
            </a:r>
            <a:endParaRPr lang="en-US" b="1" u="sng" dirty="0" smtClean="0"/>
          </a:p>
          <a:p>
            <a:pPr marL="594360" lvl="1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Begins 30 miles and ends 50 miles above sea level</a:t>
            </a:r>
          </a:p>
          <a:p>
            <a:pPr marL="594360" lvl="1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u="sng" dirty="0" smtClean="0"/>
              <a:t>Thermosphere</a:t>
            </a:r>
          </a:p>
          <a:p>
            <a:pPr marL="594360" lvl="1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Begins at 50 miles and gradually extends out</a:t>
            </a:r>
          </a:p>
          <a:p>
            <a:pPr marL="32004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u="sng" dirty="0" smtClean="0"/>
              <a:t>Exosphere</a:t>
            </a:r>
          </a:p>
          <a:p>
            <a:pPr marL="594360" lvl="1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Outer most portion of the atmosphere</a:t>
            </a:r>
          </a:p>
          <a:p>
            <a:pPr marL="594360" lvl="1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Blends with interplanetary space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Placeholder 1"/>
          <p:cNvSpPr>
            <a:spLocks noGrp="1"/>
          </p:cNvSpPr>
          <p:nvPr>
            <p:ph type="body" idx="4294967295"/>
          </p:nvPr>
        </p:nvSpPr>
        <p:spPr>
          <a:xfrm>
            <a:off x="457200" y="1143000"/>
            <a:ext cx="8305800" cy="4835525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Atmospheric pressures are simply the “weight” of the overlying air</a:t>
            </a:r>
            <a:r>
              <a:rPr lang="en-US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taller the column of air the greater the pressure.</a:t>
            </a:r>
          </a:p>
          <a:p>
            <a:pPr marL="594360" lvl="1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So at </a:t>
            </a:r>
            <a:r>
              <a:rPr lang="en-US" sz="2400" b="1" dirty="0" smtClean="0"/>
              <a:t>sea level, the column of air above is longer thus the air pressure is higher, and the air is denser</a:t>
            </a:r>
          </a:p>
          <a:p>
            <a:pPr marL="594360" lvl="1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At a </a:t>
            </a:r>
            <a:r>
              <a:rPr lang="en-US" sz="2400" b="1" dirty="0" smtClean="0"/>
              <a:t>high altitude there is a smaller column of air, so the air pressure is lower and the air is less dense</a:t>
            </a:r>
            <a:r>
              <a:rPr lang="en-US" sz="2400" dirty="0" smtClean="0"/>
              <a:t>.</a:t>
            </a:r>
          </a:p>
          <a:p>
            <a:pPr marL="594360" lvl="1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u="sng" dirty="0" smtClean="0"/>
              <a:t>The decrease in air pressure decreases with altitude but not at a constant rate.</a:t>
            </a:r>
          </a:p>
        </p:txBody>
      </p:sp>
      <p:sp>
        <p:nvSpPr>
          <p:cNvPr id="25603" name="Title 2"/>
          <p:cNvSpPr>
            <a:spLocks noGrp="1"/>
          </p:cNvSpPr>
          <p:nvPr>
            <p:ph type="title" idx="4294967295"/>
          </p:nvPr>
        </p:nvSpPr>
        <p:spPr>
          <a:xfrm>
            <a:off x="457200" y="-152400"/>
            <a:ext cx="83820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/>
              <a:t>Atmospheric Pressures and Circulation</a:t>
            </a:r>
            <a:endParaRPr lang="en-US" alt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The Coriolis Effect or Force</a:t>
            </a:r>
          </a:p>
        </p:txBody>
      </p:sp>
      <p:sp>
        <p:nvSpPr>
          <p:cNvPr id="35843" name="Text Placeholder 2"/>
          <p:cNvSpPr>
            <a:spLocks noGrp="1"/>
          </p:cNvSpPr>
          <p:nvPr>
            <p:ph type="body" idx="4294967295"/>
          </p:nvPr>
        </p:nvSpPr>
        <p:spPr>
          <a:xfrm>
            <a:off x="990600" y="1143000"/>
            <a:ext cx="7315200" cy="4530725"/>
          </a:xfrm>
        </p:spPr>
        <p:txBody>
          <a:bodyPr/>
          <a:lstStyle/>
          <a:p>
            <a:pPr eaLnBrk="1" hangingPunct="1"/>
            <a:r>
              <a:rPr lang="en-US" altLang="en-US" b="1" smtClean="0"/>
              <a:t>Appearance of all things drifting sideways </a:t>
            </a:r>
            <a:r>
              <a:rPr lang="en-US" altLang="en-US" smtClean="0"/>
              <a:t>as a result of the Earth’s rotation.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Why? If a rocket is shot directly at New York, by the time the rocket arrives at New York, the Earth has rotated and the rocket seems to have </a:t>
            </a:r>
            <a:r>
              <a:rPr lang="en-US" altLang="en-US" b="1" smtClean="0"/>
              <a:t>“drifted”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b="1" smtClean="0"/>
              <a:t>Applies to any freely moving object</a:t>
            </a:r>
            <a:r>
              <a:rPr lang="en-US" altLang="en-US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Placeholder 1"/>
          <p:cNvSpPr>
            <a:spLocks noGrp="1"/>
          </p:cNvSpPr>
          <p:nvPr>
            <p:ph type="body" idx="4294967295"/>
          </p:nvPr>
        </p:nvSpPr>
        <p:spPr>
          <a:xfrm>
            <a:off x="1219200" y="1524000"/>
            <a:ext cx="6858000" cy="4530725"/>
          </a:xfrm>
        </p:spPr>
        <p:txBody>
          <a:bodyPr/>
          <a:lstStyle/>
          <a:p>
            <a:r>
              <a:rPr lang="en-US" altLang="en-US" b="1" smtClean="0"/>
              <a:t>Radiation from Earth– </a:t>
            </a:r>
            <a:r>
              <a:rPr lang="en-US" altLang="en-US" b="1" u="sng" smtClean="0"/>
              <a:t>Terrestrial Radiation</a:t>
            </a:r>
          </a:p>
          <a:p>
            <a:pPr lvl="1"/>
            <a:r>
              <a:rPr lang="en-US" altLang="en-US" smtClean="0"/>
              <a:t>Long wave Radiation – about 4 micrometers</a:t>
            </a:r>
          </a:p>
          <a:p>
            <a:pPr lvl="1"/>
            <a:endParaRPr lang="en-US" altLang="en-US" smtClean="0"/>
          </a:p>
          <a:p>
            <a:r>
              <a:rPr lang="en-US" altLang="en-US" b="1" u="sng" smtClean="0"/>
              <a:t>Solar Radiation</a:t>
            </a:r>
            <a:r>
              <a:rPr lang="en-US" altLang="en-US" b="1" smtClean="0"/>
              <a:t> is at a constant level</a:t>
            </a:r>
          </a:p>
          <a:p>
            <a:endParaRPr lang="en-US" altLang="en-US" smtClean="0"/>
          </a:p>
          <a:p>
            <a:r>
              <a:rPr lang="en-US" altLang="en-US" smtClean="0"/>
              <a:t>When it hits the Earth’s atmosphere, </a:t>
            </a:r>
          </a:p>
          <a:p>
            <a:pPr lvl="1"/>
            <a:r>
              <a:rPr lang="en-US" altLang="en-US" b="1" u="sng" smtClean="0"/>
              <a:t>Some reflected back</a:t>
            </a:r>
          </a:p>
          <a:p>
            <a:pPr lvl="1"/>
            <a:r>
              <a:rPr lang="en-US" altLang="en-US" b="1" u="sng" smtClean="0"/>
              <a:t>The rest passes through the Atmosphere to be transformed into different energies</a:t>
            </a:r>
            <a:r>
              <a:rPr lang="en-US" altLang="en-US" b="1" smtClean="0"/>
              <a:t>.</a:t>
            </a:r>
          </a:p>
          <a:p>
            <a:pPr lvl="1"/>
            <a:endParaRPr lang="en-US" altLang="en-US" smtClean="0"/>
          </a:p>
        </p:txBody>
      </p:sp>
      <p:sp>
        <p:nvSpPr>
          <p:cNvPr id="12291" name="Title 2"/>
          <p:cNvSpPr>
            <a:spLocks noGrp="1"/>
          </p:cNvSpPr>
          <p:nvPr>
            <p:ph type="title" idx="4294967295"/>
          </p:nvPr>
        </p:nvSpPr>
        <p:spPr>
          <a:xfrm>
            <a:off x="990600" y="152400"/>
            <a:ext cx="6934200" cy="1143000"/>
          </a:xfrm>
        </p:spPr>
        <p:txBody>
          <a:bodyPr/>
          <a:lstStyle/>
          <a:p>
            <a:r>
              <a:rPr lang="en-US" altLang="en-US" dirty="0" smtClean="0"/>
              <a:t>Energy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94075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Cindy\Desktop\class\jpg\gaspco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33400"/>
            <a:ext cx="5562600" cy="557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 idx="4294967295"/>
          </p:nvPr>
        </p:nvSpPr>
        <p:spPr>
          <a:xfrm>
            <a:off x="206375" y="0"/>
            <a:ext cx="8915400" cy="1143000"/>
          </a:xfrm>
        </p:spPr>
        <p:txBody>
          <a:bodyPr/>
          <a:lstStyle/>
          <a:p>
            <a:pPr eaLnBrk="1" hangingPunct="1"/>
            <a:r>
              <a:rPr lang="en-US" altLang="en-US" sz="4400" smtClean="0"/>
              <a:t>Four Basic Points of the Coriolis Effect</a:t>
            </a:r>
          </a:p>
        </p:txBody>
      </p:sp>
      <p:sp>
        <p:nvSpPr>
          <p:cNvPr id="37891" name="Text Placeholder 2"/>
          <p:cNvSpPr>
            <a:spLocks noGrp="1"/>
          </p:cNvSpPr>
          <p:nvPr>
            <p:ph type="body" idx="4294967295"/>
          </p:nvPr>
        </p:nvSpPr>
        <p:spPr>
          <a:xfrm>
            <a:off x="228600" y="1371600"/>
            <a:ext cx="8458200" cy="4530725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1. </a:t>
            </a:r>
            <a:r>
              <a:rPr lang="en-US" altLang="en-US" b="1" dirty="0" smtClean="0"/>
              <a:t>Regardless of the initial direction of motion</a:t>
            </a:r>
            <a:r>
              <a:rPr lang="en-US" altLang="en-US" dirty="0" smtClean="0"/>
              <a:t>, any freely moving object appears to deflect to the </a:t>
            </a:r>
            <a:r>
              <a:rPr lang="en-US" altLang="en-US" b="1" u="sng" dirty="0" smtClean="0"/>
              <a:t>right</a:t>
            </a:r>
            <a:r>
              <a:rPr lang="en-US" altLang="en-US" dirty="0" smtClean="0"/>
              <a:t> in the </a:t>
            </a:r>
            <a:r>
              <a:rPr lang="en-US" altLang="en-US" b="1" dirty="0" smtClean="0"/>
              <a:t>Northern Hemisphere </a:t>
            </a:r>
            <a:r>
              <a:rPr lang="en-US" altLang="en-US" dirty="0" smtClean="0"/>
              <a:t>and to the </a:t>
            </a:r>
            <a:r>
              <a:rPr lang="en-US" altLang="en-US" b="1" dirty="0" smtClean="0"/>
              <a:t>left</a:t>
            </a:r>
            <a:r>
              <a:rPr lang="en-US" altLang="en-US" dirty="0" smtClean="0"/>
              <a:t> in the </a:t>
            </a:r>
            <a:r>
              <a:rPr lang="en-US" altLang="en-US" b="1" dirty="0" smtClean="0"/>
              <a:t>Southern Hemisphere</a:t>
            </a:r>
          </a:p>
          <a:p>
            <a:pPr eaLnBrk="1" hangingPunct="1"/>
            <a:endParaRPr lang="en-US" altLang="en-US" sz="1100" dirty="0" smtClean="0"/>
          </a:p>
          <a:p>
            <a:pPr eaLnBrk="1" hangingPunct="1"/>
            <a:r>
              <a:rPr lang="en-US" altLang="en-US" dirty="0" smtClean="0"/>
              <a:t>2. The apparent deflection is </a:t>
            </a:r>
            <a:r>
              <a:rPr lang="en-US" altLang="en-US" b="1" u="sng" dirty="0" smtClean="0"/>
              <a:t>strongest</a:t>
            </a:r>
            <a:r>
              <a:rPr lang="en-US" altLang="en-US" dirty="0" smtClean="0"/>
              <a:t> at the </a:t>
            </a:r>
            <a:r>
              <a:rPr lang="en-US" altLang="en-US" b="1" dirty="0" smtClean="0"/>
              <a:t>poles</a:t>
            </a:r>
            <a:r>
              <a:rPr lang="en-US" altLang="en-US" dirty="0" smtClean="0"/>
              <a:t> and </a:t>
            </a:r>
            <a:r>
              <a:rPr lang="en-US" altLang="en-US" b="1" u="sng" dirty="0" smtClean="0"/>
              <a:t>decreases</a:t>
            </a:r>
            <a:r>
              <a:rPr lang="en-US" altLang="en-US" b="1" dirty="0" smtClean="0"/>
              <a:t> progressively toward the equator </a:t>
            </a:r>
            <a:r>
              <a:rPr lang="en-US" altLang="en-US" dirty="0" smtClean="0"/>
              <a:t>where there is zero </a:t>
            </a:r>
            <a:endParaRPr lang="en-US" altLang="en-US" dirty="0" smtClean="0"/>
          </a:p>
          <a:p>
            <a:pPr eaLnBrk="1" hangingPunct="1"/>
            <a:endParaRPr lang="en-US" altLang="en-US" sz="1100" dirty="0" smtClean="0"/>
          </a:p>
          <a:p>
            <a:pPr eaLnBrk="1" hangingPunct="1"/>
            <a:r>
              <a:rPr lang="en-US" altLang="en-US" dirty="0" smtClean="0"/>
              <a:t>3. The Coriolis effect is </a:t>
            </a:r>
            <a:r>
              <a:rPr lang="en-US" altLang="en-US" b="1" u="sng" dirty="0" smtClean="0"/>
              <a:t>proportional</a:t>
            </a:r>
            <a:r>
              <a:rPr lang="en-US" altLang="en-US" b="1" dirty="0" smtClean="0"/>
              <a:t> </a:t>
            </a:r>
            <a:r>
              <a:rPr lang="en-US" altLang="en-US" dirty="0" smtClean="0"/>
              <a:t>to the </a:t>
            </a:r>
            <a:r>
              <a:rPr lang="en-US" altLang="en-US" b="1" u="sng" dirty="0" smtClean="0"/>
              <a:t>speed</a:t>
            </a:r>
            <a:r>
              <a:rPr lang="en-US" altLang="en-US" dirty="0" smtClean="0"/>
              <a:t> of the object, so a </a:t>
            </a:r>
            <a:r>
              <a:rPr lang="en-US" altLang="en-US" b="1" dirty="0" smtClean="0"/>
              <a:t>fast-moving object is deflected more than a slow one</a:t>
            </a:r>
          </a:p>
          <a:p>
            <a:pPr eaLnBrk="1" hangingPunct="1"/>
            <a:endParaRPr lang="en-US" altLang="en-US" sz="1100" dirty="0" smtClean="0"/>
          </a:p>
          <a:p>
            <a:pPr eaLnBrk="1" hangingPunct="1"/>
            <a:r>
              <a:rPr lang="en-US" altLang="en-US" dirty="0" smtClean="0"/>
              <a:t>4. The Coriolis effect </a:t>
            </a:r>
            <a:r>
              <a:rPr lang="en-US" altLang="en-US" b="1" u="sng" dirty="0" smtClean="0"/>
              <a:t>influences direction of movement only</a:t>
            </a:r>
            <a:r>
              <a:rPr lang="en-US" altLang="en-US" dirty="0" smtClean="0"/>
              <a:t>… it has </a:t>
            </a:r>
            <a:r>
              <a:rPr lang="en-US" altLang="en-US" b="1" dirty="0" smtClean="0"/>
              <a:t>no effect on speed.</a:t>
            </a:r>
          </a:p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Placeholder 1"/>
          <p:cNvSpPr>
            <a:spLocks noGrp="1"/>
          </p:cNvSpPr>
          <p:nvPr>
            <p:ph type="body" idx="4294967295"/>
          </p:nvPr>
        </p:nvSpPr>
        <p:spPr>
          <a:xfrm>
            <a:off x="685800" y="1600200"/>
            <a:ext cx="7543800" cy="4530725"/>
          </a:xfrm>
        </p:spPr>
        <p:txBody>
          <a:bodyPr/>
          <a:lstStyle/>
          <a:p>
            <a:pPr lvl="1" eaLnBrk="1" hangingPunct="1"/>
            <a:r>
              <a:rPr lang="en-US" altLang="en-US" sz="2400" b="1" smtClean="0"/>
              <a:t>Atmospheric Pressure is the force exerted by the gas molecules on some area of the Earth’s surface or on any body</a:t>
            </a:r>
            <a:r>
              <a:rPr lang="en-US" altLang="en-US" sz="2400" smtClean="0"/>
              <a:t>.</a:t>
            </a:r>
          </a:p>
          <a:p>
            <a:pPr lvl="1" eaLnBrk="1" hangingPunct="1"/>
            <a:endParaRPr lang="en-US" altLang="en-US" sz="2400" smtClean="0"/>
          </a:p>
          <a:p>
            <a:pPr lvl="1" eaLnBrk="1" hangingPunct="1"/>
            <a:r>
              <a:rPr lang="en-US" altLang="en-US" sz="2400" b="1" smtClean="0"/>
              <a:t>This pressure is exerted on every solid or liquid surface it touches</a:t>
            </a:r>
          </a:p>
          <a:p>
            <a:pPr lvl="1" eaLnBrk="1" hangingPunct="1"/>
            <a:endParaRPr lang="en-US" altLang="en-US" sz="2400" smtClean="0"/>
          </a:p>
          <a:p>
            <a:pPr lvl="1" eaLnBrk="1" hangingPunct="1"/>
            <a:r>
              <a:rPr lang="en-US" altLang="en-US" sz="2400" b="1" smtClean="0"/>
              <a:t>It is omni-directional, exerted equally in all directions</a:t>
            </a:r>
            <a:r>
              <a:rPr lang="en-US" altLang="en-US" sz="240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-152400" y="152400"/>
            <a:ext cx="8991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4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Nature of Atmospheric Pressure</a:t>
            </a:r>
            <a:endParaRPr lang="en-US" sz="4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7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76200" y="7938"/>
            <a:ext cx="9067800" cy="1143000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Factors Influencing Atmospheric Pressure</a:t>
            </a:r>
          </a:p>
        </p:txBody>
      </p:sp>
      <p:sp>
        <p:nvSpPr>
          <p:cNvPr id="9219" name="Text Placeholder 2"/>
          <p:cNvSpPr>
            <a:spLocks noGrp="1"/>
          </p:cNvSpPr>
          <p:nvPr>
            <p:ph type="body" idx="4294967295"/>
          </p:nvPr>
        </p:nvSpPr>
        <p:spPr>
          <a:xfrm>
            <a:off x="1295400" y="1295400"/>
            <a:ext cx="6858000" cy="5029200"/>
          </a:xfrm>
        </p:spPr>
        <p:txBody>
          <a:bodyPr/>
          <a:lstStyle/>
          <a:p>
            <a:pPr eaLnBrk="1" hangingPunct="1"/>
            <a:r>
              <a:rPr lang="en-US" altLang="en-US" b="1" smtClean="0"/>
              <a:t>Density and Pressure </a:t>
            </a:r>
          </a:p>
          <a:p>
            <a:pPr lvl="1" eaLnBrk="1" hangingPunct="1"/>
            <a:r>
              <a:rPr lang="en-US" altLang="en-US" sz="2400" b="1" smtClean="0"/>
              <a:t>Density is the mass of matter in a unit volume</a:t>
            </a:r>
          </a:p>
          <a:p>
            <a:pPr lvl="2" eaLnBrk="1" hangingPunct="1"/>
            <a:r>
              <a:rPr lang="en-US" altLang="en-US" sz="2400" smtClean="0"/>
              <a:t>The density of a gas is proportional to the pressure on it and the pressure the gas exerts is proportional its density. The denser the gas, the greater the pressure it exerts</a:t>
            </a:r>
            <a:r>
              <a:rPr lang="en-US" altLang="en-US" smtClean="0"/>
              <a:t>.</a:t>
            </a:r>
          </a:p>
          <a:p>
            <a:pPr lvl="1" eaLnBrk="1" hangingPunct="1"/>
            <a:r>
              <a:rPr lang="en-US" altLang="en-US" sz="2400" b="1" smtClean="0"/>
              <a:t>Atmosphere is held to the Earth by gravity</a:t>
            </a:r>
            <a:r>
              <a:rPr lang="en-US" altLang="en-US" sz="2400" smtClean="0"/>
              <a:t>.  So as the air moves away from the Earth, there is less gravity and less density, thus less pressure.</a:t>
            </a:r>
          </a:p>
          <a:p>
            <a:pPr lvl="2" eaLnBrk="1" hangingPunct="1"/>
            <a:r>
              <a:rPr lang="en-US" altLang="en-US" sz="2400" b="1" smtClean="0"/>
              <a:t>Higher altitude, less density, less pressure</a:t>
            </a:r>
          </a:p>
          <a:p>
            <a:pPr lvl="2" eaLnBrk="1" hangingPunct="1"/>
            <a:r>
              <a:rPr lang="en-US" altLang="en-US" sz="2400" b="1" smtClean="0"/>
              <a:t>Lower altitude, higher density, higher pressure</a:t>
            </a:r>
          </a:p>
        </p:txBody>
      </p:sp>
    </p:spTree>
    <p:extLst>
      <p:ext uri="{BB962C8B-B14F-4D97-AF65-F5344CB8AC3E}">
        <p14:creationId xmlns:p14="http://schemas.microsoft.com/office/powerpoint/2010/main" val="118724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50" descr="http://www.colorado.edu/geography/blanken/GEOG%206181%20Fall%202003/noble/images/06_tradewind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609600"/>
            <a:ext cx="6019800" cy="544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837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33338"/>
            <a:ext cx="6934200" cy="1143001"/>
          </a:xfrm>
        </p:spPr>
        <p:txBody>
          <a:bodyPr/>
          <a:lstStyle/>
          <a:p>
            <a:pPr algn="ctr"/>
            <a:r>
              <a:rPr lang="en-US" sz="4800" smtClean="0"/>
              <a:t>Buoyancy of Air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990600"/>
            <a:ext cx="8839200" cy="5140325"/>
          </a:xfrm>
        </p:spPr>
        <p:txBody>
          <a:bodyPr>
            <a:normAutofit/>
          </a:bodyPr>
          <a:lstStyle/>
          <a:p>
            <a:r>
              <a:rPr lang="en-US" sz="2200" b="1" dirty="0" smtClean="0"/>
              <a:t>Atmospheric Stability</a:t>
            </a:r>
          </a:p>
          <a:p>
            <a:pPr lvl="1"/>
            <a:r>
              <a:rPr lang="en-US" b="1" u="sng" dirty="0" smtClean="0"/>
              <a:t>Stable air</a:t>
            </a:r>
            <a:r>
              <a:rPr lang="en-US" b="1" dirty="0" smtClean="0"/>
              <a:t> </a:t>
            </a:r>
            <a:r>
              <a:rPr lang="en-US" dirty="0" smtClean="0"/>
              <a:t>–if a </a:t>
            </a:r>
            <a:r>
              <a:rPr lang="en-US" b="1" dirty="0" smtClean="0"/>
              <a:t>parcel of air resists upward vertical movement</a:t>
            </a:r>
          </a:p>
          <a:p>
            <a:pPr lvl="2"/>
            <a:r>
              <a:rPr lang="en-US" sz="2200" dirty="0" smtClean="0"/>
              <a:t>Could become </a:t>
            </a:r>
            <a:r>
              <a:rPr lang="en-US" sz="2200" b="1" dirty="0" smtClean="0"/>
              <a:t>unstable if a force is applied, such a topographical feature (mountain slope)</a:t>
            </a:r>
          </a:p>
          <a:p>
            <a:pPr lvl="2"/>
            <a:r>
              <a:rPr lang="en-US" sz="2200" b="1" u="sng" dirty="0" smtClean="0"/>
              <a:t>Stable air is NON-BUOYANT</a:t>
            </a:r>
          </a:p>
          <a:p>
            <a:pPr lvl="1"/>
            <a:r>
              <a:rPr lang="en-US" b="1" u="sng" dirty="0" smtClean="0"/>
              <a:t>Unstable air</a:t>
            </a:r>
            <a:r>
              <a:rPr lang="en-US" dirty="0" smtClean="0"/>
              <a:t>– if it </a:t>
            </a:r>
            <a:r>
              <a:rPr lang="en-US" b="1" dirty="0" smtClean="0"/>
              <a:t>either rises without any external force other than the buoyant force or continues to rise after such an external force has ceased to function.</a:t>
            </a:r>
          </a:p>
          <a:p>
            <a:pPr lvl="2"/>
            <a:r>
              <a:rPr lang="en-US" sz="2200" b="1" u="sng" dirty="0" smtClean="0"/>
              <a:t>Unstable air is BUOYANT</a:t>
            </a:r>
          </a:p>
          <a:p>
            <a:pPr lvl="2"/>
            <a:r>
              <a:rPr lang="en-US" sz="2200" b="1" dirty="0" smtClean="0"/>
              <a:t>Unstable air continues to rise until it reaches temperature and density equal to itself, this is called the equilibrium level</a:t>
            </a:r>
            <a:r>
              <a:rPr lang="en-US" sz="2200" dirty="0" smtClean="0"/>
              <a:t>.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intermediate condition is called Conditional Instability – between absolute stability and absolute instability</a:t>
            </a:r>
          </a:p>
        </p:txBody>
      </p:sp>
    </p:spTree>
    <p:extLst>
      <p:ext uri="{BB962C8B-B14F-4D97-AF65-F5344CB8AC3E}">
        <p14:creationId xmlns:p14="http://schemas.microsoft.com/office/powerpoint/2010/main" val="135199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6934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Fronts 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0" y="1371600"/>
            <a:ext cx="3803650" cy="4267200"/>
          </a:xfrm>
        </p:spPr>
        <p:txBody>
          <a:bodyPr/>
          <a:lstStyle/>
          <a:p>
            <a:pPr>
              <a:defRPr/>
            </a:pPr>
            <a:r>
              <a:rPr lang="en-US" sz="2400" b="1" u="sng" dirty="0" smtClean="0"/>
              <a:t>Boundary between a two unlike air masses</a:t>
            </a:r>
          </a:p>
          <a:p>
            <a:pPr>
              <a:defRPr/>
            </a:pPr>
            <a:r>
              <a:rPr lang="en-US" sz="2400" b="1" u="sng" dirty="0" smtClean="0"/>
              <a:t>Not two dimensional boundary at the surface, but a three dimensional  zone of discontinuity</a:t>
            </a:r>
          </a:p>
          <a:p>
            <a:pPr lvl="1">
              <a:defRPr/>
            </a:pPr>
            <a:r>
              <a:rPr lang="en-US" sz="2400" b="1" dirty="0" smtClean="0"/>
              <a:t>Warm, Cold, Stationary, Occluded fronts</a:t>
            </a:r>
          </a:p>
        </p:txBody>
      </p:sp>
      <p:pic>
        <p:nvPicPr>
          <p:cNvPr id="11268" name="Picture 3" descr="C:\Documents and Settings\HP_Administrator\Desktop\cindy\jpg\Fig7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828800"/>
            <a:ext cx="4883728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750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685800" y="1295400"/>
            <a:ext cx="8077200" cy="4911725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Forms by </a:t>
            </a:r>
            <a:r>
              <a:rPr lang="en-US" sz="2800" b="1" dirty="0" smtClean="0"/>
              <a:t>advancing warm air </a:t>
            </a:r>
          </a:p>
          <a:p>
            <a:pPr>
              <a:defRPr/>
            </a:pPr>
            <a:r>
              <a:rPr lang="en-US" sz="2800" b="1" dirty="0" smtClean="0"/>
              <a:t>Slope is gentle, ascends over treating cool air , decreasing adiabatically as the air rises</a:t>
            </a:r>
          </a:p>
          <a:p>
            <a:pPr>
              <a:defRPr/>
            </a:pPr>
            <a:r>
              <a:rPr lang="en-US" sz="2800" dirty="0" smtClean="0"/>
              <a:t>Clouds </a:t>
            </a:r>
            <a:r>
              <a:rPr lang="en-US" sz="2800" b="1" dirty="0" smtClean="0"/>
              <a:t>form slowly and not much turbulence </a:t>
            </a:r>
            <a:r>
              <a:rPr lang="en-US" sz="2800" dirty="0" smtClean="0"/>
              <a:t>(</a:t>
            </a:r>
            <a:r>
              <a:rPr lang="en-US" sz="2800" b="1" dirty="0" smtClean="0"/>
              <a:t>High cirrus clouds</a:t>
            </a:r>
            <a:r>
              <a:rPr lang="en-US" sz="2800" dirty="0" smtClean="0"/>
              <a:t>, moving towards a </a:t>
            </a:r>
            <a:r>
              <a:rPr lang="en-US" sz="2800" b="1" dirty="0" smtClean="0"/>
              <a:t>altocumulus or altostratus</a:t>
            </a:r>
          </a:p>
          <a:p>
            <a:pPr>
              <a:defRPr/>
            </a:pPr>
            <a:r>
              <a:rPr lang="en-US" sz="2800" b="1" dirty="0" smtClean="0"/>
              <a:t>Broad precipitation, protracted and gentle</a:t>
            </a:r>
          </a:p>
          <a:p>
            <a:pPr marL="0" indent="0">
              <a:buNone/>
              <a:defRPr/>
            </a:pP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990600" y="11130"/>
            <a:ext cx="6934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Warm Fronts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24747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ross-section through a warm fro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415753"/>
            <a:ext cx="6608720" cy="560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181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76200"/>
            <a:ext cx="6934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Cold Fronts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685800" y="1447800"/>
            <a:ext cx="7543800" cy="475932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800" dirty="0" smtClean="0"/>
              <a:t>Forms by </a:t>
            </a:r>
            <a:r>
              <a:rPr lang="en-US" sz="2800" b="1" dirty="0" smtClean="0"/>
              <a:t>advancing cold air</a:t>
            </a:r>
          </a:p>
          <a:p>
            <a:pPr>
              <a:defRPr/>
            </a:pPr>
            <a:r>
              <a:rPr lang="en-US" sz="2800" dirty="0" smtClean="0"/>
              <a:t>Is a </a:t>
            </a:r>
            <a:r>
              <a:rPr lang="en-US" sz="2800" b="1" dirty="0" smtClean="0"/>
              <a:t>steeper front than a warm front </a:t>
            </a:r>
            <a:r>
              <a:rPr lang="en-US" sz="2800" dirty="0" smtClean="0"/>
              <a:t>with a “</a:t>
            </a:r>
            <a:r>
              <a:rPr lang="en-US" sz="2800" b="1" dirty="0" smtClean="0"/>
              <a:t>protruding nose</a:t>
            </a:r>
            <a:r>
              <a:rPr lang="en-US" sz="2800" dirty="0" smtClean="0"/>
              <a:t>”</a:t>
            </a:r>
          </a:p>
          <a:p>
            <a:pPr>
              <a:defRPr/>
            </a:pPr>
            <a:r>
              <a:rPr lang="en-US" sz="2800" b="1" dirty="0" smtClean="0"/>
              <a:t>Moves faster than a warm front</a:t>
            </a:r>
          </a:p>
          <a:p>
            <a:pPr>
              <a:defRPr/>
            </a:pPr>
            <a:r>
              <a:rPr lang="en-US" sz="2800" b="1" dirty="0" smtClean="0"/>
              <a:t>Rapid lifting, unstable air, blustering and violent weather</a:t>
            </a:r>
          </a:p>
          <a:p>
            <a:pPr>
              <a:defRPr/>
            </a:pPr>
            <a:r>
              <a:rPr lang="en-US" sz="2800" b="1" dirty="0" smtClean="0"/>
              <a:t>Vertically developing clouds</a:t>
            </a:r>
          </a:p>
          <a:p>
            <a:pPr>
              <a:defRPr/>
            </a:pPr>
            <a:r>
              <a:rPr lang="en-US" sz="2800" dirty="0" smtClean="0">
                <a:solidFill>
                  <a:srgbClr val="303030"/>
                </a:solidFill>
              </a:rPr>
              <a:t>If </a:t>
            </a:r>
            <a:r>
              <a:rPr lang="en-US" sz="2800" b="1" dirty="0">
                <a:solidFill>
                  <a:srgbClr val="303030"/>
                </a:solidFill>
              </a:rPr>
              <a:t>unstable air, precipitation can be showery or </a:t>
            </a:r>
            <a:r>
              <a:rPr lang="en-US" sz="2800" b="1" dirty="0" smtClean="0">
                <a:solidFill>
                  <a:srgbClr val="303030"/>
                </a:solidFill>
              </a:rPr>
              <a:t>violent</a:t>
            </a:r>
          </a:p>
          <a:p>
            <a:pPr lvl="0">
              <a:buClr>
                <a:srgbClr val="AD0101"/>
              </a:buClr>
              <a:defRPr/>
            </a:pPr>
            <a:r>
              <a:rPr lang="en-US" sz="2600" b="1" dirty="0">
                <a:solidFill>
                  <a:srgbClr val="303030"/>
                </a:solidFill>
              </a:rPr>
              <a:t>Precipitation along the leading edge and immediately behind the ground-level position of the front</a:t>
            </a:r>
            <a:r>
              <a:rPr lang="en-US" sz="2600" b="1" dirty="0" smtClean="0">
                <a:solidFill>
                  <a:srgbClr val="303030"/>
                </a:solidFill>
              </a:rPr>
              <a:t>.</a:t>
            </a:r>
            <a:endParaRPr lang="en-US" sz="2600" b="1" dirty="0">
              <a:solidFill>
                <a:srgbClr val="30303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701247"/>
              </p:ext>
            </p:extLst>
          </p:nvPr>
        </p:nvGraphicFramePr>
        <p:xfrm>
          <a:off x="228600" y="6172200"/>
          <a:ext cx="139382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7" name="Packager Shell Object" showAsIcon="1" r:id="rId3" imgW="1393920" imgH="561600" progId="Package">
                  <p:embed/>
                </p:oleObj>
              </mc:Choice>
              <mc:Fallback>
                <p:oleObj name="Packager Shell Object" showAsIcon="1" r:id="rId3" imgW="1393920" imgH="5616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" y="6172200"/>
                        <a:ext cx="1393825" cy="56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940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"/>
            <a:ext cx="8001000" cy="1143000"/>
          </a:xfrm>
        </p:spPr>
        <p:txBody>
          <a:bodyPr/>
          <a:lstStyle/>
          <a:p>
            <a:r>
              <a:rPr lang="en-US" altLang="en-US" sz="4400" smtClean="0"/>
              <a:t>Energy, Heat and Temperature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609600" y="1295400"/>
            <a:ext cx="8229600" cy="4759325"/>
          </a:xfrm>
        </p:spPr>
        <p:txBody>
          <a:bodyPr rtlCol="0"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u="sng" dirty="0" smtClean="0"/>
              <a:t>Understanding Energy is fundamental to understanding severe weather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Difference </a:t>
            </a:r>
            <a:r>
              <a:rPr lang="en-US" sz="2600" dirty="0" smtClean="0"/>
              <a:t>between </a:t>
            </a:r>
            <a:r>
              <a:rPr lang="en-US" sz="2600" b="1" u="sng" dirty="0" smtClean="0"/>
              <a:t>Heat</a:t>
            </a:r>
            <a:r>
              <a:rPr lang="en-US" sz="2600" dirty="0" smtClean="0"/>
              <a:t> and </a:t>
            </a:r>
            <a:r>
              <a:rPr lang="en-US" sz="2600" b="1" u="sng" dirty="0" smtClean="0"/>
              <a:t>Temperature is the how the energy is used</a:t>
            </a:r>
            <a:endParaRPr lang="en-US" sz="2600" b="1" u="sng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200" b="1" u="sng" dirty="0" smtClean="0"/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u="sng" dirty="0" smtClean="0"/>
              <a:t>Energy</a:t>
            </a:r>
          </a:p>
          <a:p>
            <a:pPr marL="868680" lvl="2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600" b="1" u="sng" dirty="0" smtClean="0"/>
              <a:t>Kinetic energy </a:t>
            </a:r>
            <a:r>
              <a:rPr lang="en-US" sz="2600" dirty="0" smtClean="0"/>
              <a:t>-- </a:t>
            </a:r>
            <a:r>
              <a:rPr lang="en-US" sz="2600" b="1" dirty="0" smtClean="0"/>
              <a:t>internal energy of molecule movement</a:t>
            </a:r>
          </a:p>
          <a:p>
            <a:pPr marL="640080" lvl="2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200" dirty="0" smtClean="0"/>
          </a:p>
          <a:p>
            <a:pPr marL="594360" lvl="1" indent="-27432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600" b="1" u="sng" dirty="0" smtClean="0"/>
              <a:t>Temperature</a:t>
            </a:r>
            <a:endParaRPr lang="en-US" sz="2600" dirty="0" smtClean="0"/>
          </a:p>
          <a:p>
            <a:pPr marL="868680" lvl="2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600" b="1" u="sng" dirty="0" smtClean="0"/>
              <a:t>Temperature</a:t>
            </a:r>
            <a:r>
              <a:rPr lang="en-US" sz="2600" b="1" dirty="0" smtClean="0"/>
              <a:t> </a:t>
            </a:r>
            <a:r>
              <a:rPr lang="en-US" sz="2600" dirty="0" smtClean="0"/>
              <a:t>– the average </a:t>
            </a:r>
            <a:r>
              <a:rPr lang="en-US" sz="2600" b="1" dirty="0" smtClean="0"/>
              <a:t>kinetic energy </a:t>
            </a:r>
            <a:r>
              <a:rPr lang="en-US" sz="2600" dirty="0" smtClean="0"/>
              <a:t>of the molecules in a </a:t>
            </a:r>
            <a:r>
              <a:rPr lang="en-US" sz="2600" dirty="0" smtClean="0"/>
              <a:t>substance – </a:t>
            </a:r>
            <a:r>
              <a:rPr lang="en-US" sz="2600" b="1" i="1" dirty="0" smtClean="0"/>
              <a:t>sensible heat</a:t>
            </a:r>
            <a:endParaRPr lang="en-US" sz="2600" b="1" i="1" dirty="0" smtClean="0"/>
          </a:p>
          <a:p>
            <a:pPr marL="640080" lvl="2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200" dirty="0" smtClean="0"/>
          </a:p>
          <a:p>
            <a:pPr marL="594360" lvl="1" indent="-27432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600" b="1" u="sng" dirty="0" smtClean="0"/>
              <a:t>Heat</a:t>
            </a:r>
            <a:r>
              <a:rPr lang="en-US" sz="2600" b="1" dirty="0" smtClean="0"/>
              <a:t> </a:t>
            </a:r>
            <a:r>
              <a:rPr lang="en-US" sz="2600" dirty="0" smtClean="0"/>
              <a:t>– </a:t>
            </a:r>
            <a:r>
              <a:rPr lang="en-US" sz="2600" b="1" dirty="0" smtClean="0"/>
              <a:t>energy that transfers from on object to another because of the difference in temperature</a:t>
            </a:r>
            <a:r>
              <a:rPr lang="en-US" sz="2600" dirty="0" smtClean="0"/>
              <a:t>. </a:t>
            </a:r>
            <a:r>
              <a:rPr lang="en-US" sz="2600" b="1" i="1" dirty="0" smtClean="0"/>
              <a:t>Latent heat</a:t>
            </a:r>
            <a:endParaRPr lang="en-US" sz="2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8593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ross-section through cold fro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43" y="762000"/>
            <a:ext cx="74676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662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990600" y="-76200"/>
            <a:ext cx="6934200" cy="1143000"/>
          </a:xfrm>
        </p:spPr>
        <p:txBody>
          <a:bodyPr/>
          <a:lstStyle/>
          <a:p>
            <a:pPr algn="ctr"/>
            <a:r>
              <a:rPr lang="en-US" sz="4800" smtClean="0"/>
              <a:t>Clouds</a:t>
            </a:r>
          </a:p>
        </p:txBody>
      </p:sp>
      <p:sp>
        <p:nvSpPr>
          <p:cNvPr id="33795" name="Text Placeholder 2"/>
          <p:cNvSpPr>
            <a:spLocks noGrp="1"/>
          </p:cNvSpPr>
          <p:nvPr>
            <p:ph type="body" idx="4294967295"/>
          </p:nvPr>
        </p:nvSpPr>
        <p:spPr>
          <a:xfrm>
            <a:off x="914400" y="1143000"/>
            <a:ext cx="7315200" cy="4530725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Classifications of Clouds</a:t>
            </a:r>
          </a:p>
          <a:p>
            <a:pPr lvl="1"/>
            <a:r>
              <a:rPr lang="en-US" sz="2800" b="1" u="sng" dirty="0" smtClean="0"/>
              <a:t>Cirriform</a:t>
            </a:r>
            <a:r>
              <a:rPr lang="en-US" sz="2800" dirty="0" smtClean="0"/>
              <a:t> – thin and wispy and composed if ice crystals</a:t>
            </a:r>
          </a:p>
          <a:p>
            <a:pPr lvl="1"/>
            <a:r>
              <a:rPr lang="en-US" sz="2800" b="1" u="sng" dirty="0" smtClean="0"/>
              <a:t>Stratiform</a:t>
            </a:r>
            <a:r>
              <a:rPr lang="en-US" sz="2800" b="1" dirty="0" smtClean="0"/>
              <a:t> </a:t>
            </a:r>
            <a:r>
              <a:rPr lang="en-US" sz="2800" dirty="0" smtClean="0"/>
              <a:t>– appear as a grayish sheets that cover most or all of the sky, rarely being broken up into individual cloud unites</a:t>
            </a:r>
          </a:p>
          <a:p>
            <a:pPr lvl="1"/>
            <a:r>
              <a:rPr lang="en-US" sz="2800" b="1" u="sng" dirty="0" smtClean="0"/>
              <a:t>Cumuliform</a:t>
            </a:r>
            <a:r>
              <a:rPr lang="en-US" sz="2800" dirty="0" smtClean="0"/>
              <a:t> – massive and rounded, usually with a flat base and limited horizontal extent but often billowing upward to great heights</a:t>
            </a:r>
          </a:p>
        </p:txBody>
      </p:sp>
    </p:spTree>
    <p:extLst>
      <p:ext uri="{BB962C8B-B14F-4D97-AF65-F5344CB8AC3E}">
        <p14:creationId xmlns:p14="http://schemas.microsoft.com/office/powerpoint/2010/main" val="171951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>
          <a:xfrm>
            <a:off x="914400" y="228600"/>
            <a:ext cx="6934200" cy="838200"/>
          </a:xfrm>
        </p:spPr>
        <p:txBody>
          <a:bodyPr/>
          <a:lstStyle/>
          <a:p>
            <a:pPr algn="ctr"/>
            <a:r>
              <a:rPr lang="en-US" sz="4800" dirty="0" smtClean="0"/>
              <a:t>Clouds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990600"/>
            <a:ext cx="8001000" cy="5292725"/>
          </a:xfrm>
        </p:spPr>
        <p:txBody>
          <a:bodyPr>
            <a:normAutofit/>
          </a:bodyPr>
          <a:lstStyle/>
          <a:p>
            <a:r>
              <a:rPr lang="en-US" b="1" dirty="0" smtClean="0"/>
              <a:t>High– Found 20,000 Feet</a:t>
            </a:r>
            <a:r>
              <a:rPr lang="en-US" dirty="0" smtClean="0"/>
              <a:t>, Small amount of water vapor and low temperature, and ice crystals</a:t>
            </a:r>
          </a:p>
          <a:p>
            <a:pPr lvl="1"/>
            <a:r>
              <a:rPr lang="en-US" sz="2400" b="1" u="sng" dirty="0" smtClean="0"/>
              <a:t>Cirrus, cirrocumulus, cirrostratus</a:t>
            </a:r>
          </a:p>
          <a:p>
            <a:r>
              <a:rPr lang="en-US" b="1" dirty="0" smtClean="0"/>
              <a:t>Middle</a:t>
            </a:r>
            <a:r>
              <a:rPr lang="en-US" dirty="0" smtClean="0"/>
              <a:t>– </a:t>
            </a:r>
            <a:r>
              <a:rPr lang="en-US" b="1" dirty="0" smtClean="0"/>
              <a:t>6500 to 20,000 feet</a:t>
            </a:r>
            <a:r>
              <a:rPr lang="en-US" dirty="0" smtClean="0"/>
              <a:t>, composed of liquid water</a:t>
            </a:r>
          </a:p>
          <a:p>
            <a:pPr lvl="1"/>
            <a:r>
              <a:rPr lang="en-US" sz="2400" b="1" u="sng" dirty="0" smtClean="0"/>
              <a:t>Altocumulus, Altostratus</a:t>
            </a:r>
          </a:p>
          <a:p>
            <a:r>
              <a:rPr lang="en-US" b="1" dirty="0" smtClean="0"/>
              <a:t>Low– 6500 feet</a:t>
            </a:r>
            <a:r>
              <a:rPr lang="en-US" dirty="0" smtClean="0"/>
              <a:t>, often appear as individual clouds, but often appear as a general overcast, somber skies and drizzly rain</a:t>
            </a:r>
          </a:p>
          <a:p>
            <a:pPr lvl="1"/>
            <a:r>
              <a:rPr lang="en-US" sz="2400" b="1" u="sng" dirty="0" smtClean="0"/>
              <a:t>Stratus, Stratocumulus, Nimbostratus</a:t>
            </a:r>
          </a:p>
          <a:p>
            <a:r>
              <a:rPr lang="en-US" b="1" dirty="0" smtClean="0"/>
              <a:t>Vertical</a:t>
            </a:r>
            <a:r>
              <a:rPr lang="en-US" dirty="0" smtClean="0"/>
              <a:t>– grows upward from low bases to </a:t>
            </a:r>
            <a:r>
              <a:rPr lang="en-US" b="1" dirty="0" smtClean="0"/>
              <a:t>heights of 60,000 </a:t>
            </a:r>
            <a:r>
              <a:rPr lang="en-US" dirty="0" smtClean="0"/>
              <a:t>ft., very active vertical movements, usually associated with fair weather, or storm clouds</a:t>
            </a:r>
          </a:p>
          <a:p>
            <a:pPr lvl="1"/>
            <a:r>
              <a:rPr lang="en-US" sz="2400" b="1" u="sng" dirty="0" smtClean="0"/>
              <a:t>Cumulus, Cumulonimbus</a:t>
            </a:r>
          </a:p>
        </p:txBody>
      </p:sp>
    </p:spTree>
    <p:extLst>
      <p:ext uri="{BB962C8B-B14F-4D97-AF65-F5344CB8AC3E}">
        <p14:creationId xmlns:p14="http://schemas.microsoft.com/office/powerpoint/2010/main" val="306671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eo.ucar.edu/webweather/images/cloudch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620713"/>
            <a:ext cx="7699375" cy="537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661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152400"/>
            <a:ext cx="84582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400" dirty="0" smtClean="0"/>
              <a:t>Impact of Storms on the Landscape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066800" y="1600200"/>
            <a:ext cx="6858000" cy="453072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b="1" dirty="0" smtClean="0"/>
              <a:t>Storms influence our lives everyday</a:t>
            </a:r>
          </a:p>
          <a:p>
            <a:pPr>
              <a:defRPr/>
            </a:pPr>
            <a:r>
              <a:rPr lang="en-US" b="1" dirty="0" smtClean="0"/>
              <a:t>Storms impact the landscape</a:t>
            </a:r>
          </a:p>
          <a:p>
            <a:pPr lvl="1">
              <a:defRPr/>
            </a:pPr>
            <a:r>
              <a:rPr lang="en-US" sz="2400" b="1" dirty="0" smtClean="0"/>
              <a:t>Negative effect</a:t>
            </a:r>
          </a:p>
          <a:p>
            <a:pPr lvl="2">
              <a:defRPr/>
            </a:pPr>
            <a:r>
              <a:rPr lang="en-US" sz="2400" dirty="0" smtClean="0"/>
              <a:t>Accelerate erosion, </a:t>
            </a:r>
          </a:p>
          <a:p>
            <a:pPr lvl="2">
              <a:defRPr/>
            </a:pPr>
            <a:r>
              <a:rPr lang="en-US" sz="2400" dirty="0" smtClean="0"/>
              <a:t>Flood valleys, </a:t>
            </a:r>
          </a:p>
          <a:p>
            <a:pPr lvl="2">
              <a:defRPr/>
            </a:pPr>
            <a:r>
              <a:rPr lang="en-US" sz="2400" dirty="0" smtClean="0"/>
              <a:t>Destroy buildings</a:t>
            </a:r>
          </a:p>
          <a:p>
            <a:pPr lvl="2">
              <a:defRPr/>
            </a:pPr>
            <a:r>
              <a:rPr lang="en-US" sz="2400" dirty="0" smtClean="0"/>
              <a:t>Decimate crops</a:t>
            </a:r>
          </a:p>
          <a:p>
            <a:pPr lvl="1">
              <a:defRPr/>
            </a:pPr>
            <a:r>
              <a:rPr lang="en-US" sz="2400" b="1" dirty="0" smtClean="0"/>
              <a:t>Positive effect</a:t>
            </a:r>
          </a:p>
          <a:p>
            <a:pPr lvl="2">
              <a:defRPr/>
            </a:pPr>
            <a:r>
              <a:rPr lang="en-US" sz="2400" dirty="0" smtClean="0"/>
              <a:t>Promote diversity in vegetative cover</a:t>
            </a:r>
          </a:p>
          <a:p>
            <a:pPr lvl="2">
              <a:defRPr/>
            </a:pPr>
            <a:r>
              <a:rPr lang="en-US" sz="2400" dirty="0" smtClean="0"/>
              <a:t>Increase the size of lakes and ponds</a:t>
            </a:r>
          </a:p>
          <a:p>
            <a:pPr lvl="2">
              <a:defRPr/>
            </a:pPr>
            <a:r>
              <a:rPr lang="en-US" sz="2400" dirty="0" smtClean="0"/>
              <a:t>Stimulate plant growth with moisture</a:t>
            </a:r>
          </a:p>
        </p:txBody>
      </p:sp>
    </p:spTree>
    <p:extLst>
      <p:ext uri="{BB962C8B-B14F-4D97-AF65-F5344CB8AC3E}">
        <p14:creationId xmlns:p14="http://schemas.microsoft.com/office/powerpoint/2010/main" val="310628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http://www.geography.hunter.cuny.edu/~tbw/wc.notes/9.weather.patterns/midlat.life.cy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506" y="1137724"/>
            <a:ext cx="5478694" cy="5034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39" y="152400"/>
            <a:ext cx="93646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407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76200"/>
            <a:ext cx="6934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dirty="0" smtClean="0"/>
              <a:t>Localized Severe Weather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295400"/>
            <a:ext cx="6934200" cy="48768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b="1" dirty="0" smtClean="0"/>
              <a:t>Thunderstorms</a:t>
            </a:r>
          </a:p>
          <a:p>
            <a:pPr lvl="1">
              <a:defRPr/>
            </a:pPr>
            <a:r>
              <a:rPr lang="en-US" sz="2400" b="1" u="sng" dirty="0" smtClean="0"/>
              <a:t>Defined as a violent convective storm </a:t>
            </a:r>
            <a:r>
              <a:rPr lang="en-US" sz="2400" b="1" dirty="0" smtClean="0"/>
              <a:t>accompanied by thunder and lightning</a:t>
            </a:r>
          </a:p>
          <a:p>
            <a:pPr lvl="1">
              <a:defRPr/>
            </a:pPr>
            <a:r>
              <a:rPr lang="en-US" sz="2400" b="1" u="sng" dirty="0" smtClean="0"/>
              <a:t>Found frequently found in conjunction with other kinds of storms</a:t>
            </a:r>
          </a:p>
          <a:p>
            <a:pPr lvl="1">
              <a:defRPr/>
            </a:pPr>
            <a:r>
              <a:rPr lang="en-US" sz="2400" b="1" u="sng" dirty="0" smtClean="0"/>
              <a:t>Triggered by unstable uplift</a:t>
            </a:r>
          </a:p>
          <a:p>
            <a:pPr lvl="1">
              <a:defRPr/>
            </a:pPr>
            <a:r>
              <a:rPr lang="en-US" sz="2400" b="1" u="sng" dirty="0" smtClean="0"/>
              <a:t>Formation called the cumulus stage</a:t>
            </a:r>
          </a:p>
          <a:p>
            <a:pPr lvl="1">
              <a:defRPr/>
            </a:pPr>
            <a:r>
              <a:rPr lang="en-US" sz="2400" b="1" u="sng" dirty="0" smtClean="0"/>
              <a:t>Mature stage – in which updrafts and downdrafts coexist as the cloud continues to enlarge </a:t>
            </a:r>
            <a:r>
              <a:rPr lang="en-US" sz="2400" dirty="0" smtClean="0"/>
              <a:t>– heavy rain accompanied with hail, blustery winds, lighting, and the growth of the anvil top</a:t>
            </a:r>
          </a:p>
          <a:p>
            <a:pPr lvl="1">
              <a:defRPr/>
            </a:pPr>
            <a:r>
              <a:rPr lang="en-US" sz="2400" b="1" u="sng" dirty="0" smtClean="0"/>
              <a:t>Dissipating stage --  with light rain ending the turbulence.</a:t>
            </a:r>
          </a:p>
        </p:txBody>
      </p:sp>
    </p:spTree>
    <p:extLst>
      <p:ext uri="{BB962C8B-B14F-4D97-AF65-F5344CB8AC3E}">
        <p14:creationId xmlns:p14="http://schemas.microsoft.com/office/powerpoint/2010/main" val="7692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storm flow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43" y="457200"/>
            <a:ext cx="8224674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924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0"/>
            <a:ext cx="83058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dirty="0" smtClean="0"/>
              <a:t>Localized Severe </a:t>
            </a:r>
            <a:r>
              <a:rPr lang="en-US" sz="4400" dirty="0" smtClean="0"/>
              <a:t>Thunderstorms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81000" y="1295400"/>
            <a:ext cx="8305800" cy="48768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200" b="1" dirty="0" smtClean="0"/>
              <a:t>Severe </a:t>
            </a:r>
            <a:r>
              <a:rPr lang="en-US" sz="2200" b="1" dirty="0" smtClean="0"/>
              <a:t>Thunderstorms can have</a:t>
            </a:r>
          </a:p>
          <a:p>
            <a:pPr lvl="1">
              <a:defRPr/>
            </a:pPr>
            <a:r>
              <a:rPr lang="en-US" b="1" dirty="0" smtClean="0"/>
              <a:t>Wind exceeds 58 mph</a:t>
            </a:r>
          </a:p>
          <a:p>
            <a:pPr lvl="1">
              <a:defRPr/>
            </a:pPr>
            <a:r>
              <a:rPr lang="en-US" b="1" dirty="0" smtClean="0"/>
              <a:t>Hailstones larger than ¾ of an inch</a:t>
            </a:r>
          </a:p>
          <a:p>
            <a:pPr lvl="1">
              <a:defRPr/>
            </a:pPr>
            <a:r>
              <a:rPr lang="en-US" b="1" dirty="0" smtClean="0"/>
              <a:t>Generates a Tornado</a:t>
            </a:r>
          </a:p>
          <a:p>
            <a:pPr>
              <a:defRPr/>
            </a:pPr>
            <a:r>
              <a:rPr lang="en-US" sz="2200" b="1" dirty="0" smtClean="0"/>
              <a:t>Conditions to create a sever thunderstorm are</a:t>
            </a:r>
          </a:p>
          <a:p>
            <a:pPr lvl="1">
              <a:defRPr/>
            </a:pPr>
            <a:r>
              <a:rPr lang="en-US" b="1" dirty="0" smtClean="0"/>
              <a:t>Changes in wind shear </a:t>
            </a:r>
          </a:p>
          <a:p>
            <a:pPr lvl="1">
              <a:defRPr/>
            </a:pPr>
            <a:r>
              <a:rPr lang="en-US" b="1" dirty="0" smtClean="0"/>
              <a:t>High water-vapor content</a:t>
            </a:r>
          </a:p>
          <a:p>
            <a:pPr lvl="1">
              <a:defRPr/>
            </a:pPr>
            <a:r>
              <a:rPr lang="en-US" b="1" dirty="0" smtClean="0"/>
              <a:t>Updraft of air</a:t>
            </a:r>
          </a:p>
          <a:p>
            <a:pPr lvl="1">
              <a:defRPr/>
            </a:pPr>
            <a:r>
              <a:rPr lang="en-US" b="1" dirty="0" smtClean="0"/>
              <a:t>The </a:t>
            </a:r>
            <a:r>
              <a:rPr lang="en-US" b="1" dirty="0" smtClean="0"/>
              <a:t>exist</a:t>
            </a:r>
            <a:r>
              <a:rPr lang="en-US" b="1" dirty="0" smtClean="0"/>
              <a:t>ence of a dry air mass above a moist air mass</a:t>
            </a:r>
          </a:p>
          <a:p>
            <a:pPr lvl="1">
              <a:defRPr/>
            </a:pPr>
            <a:r>
              <a:rPr lang="en-US" b="1" dirty="0" smtClean="0"/>
              <a:t>Most important  is the </a:t>
            </a:r>
            <a:r>
              <a:rPr lang="en-US" b="1" i="1" dirty="0" smtClean="0"/>
              <a:t>Vertical wind shear</a:t>
            </a:r>
          </a:p>
          <a:p>
            <a:pPr lvl="1">
              <a:defRPr/>
            </a:pPr>
            <a:r>
              <a:rPr lang="en-US" b="1" i="1" dirty="0" smtClean="0"/>
              <a:t>The most damaging is the </a:t>
            </a:r>
            <a:r>
              <a:rPr lang="en-US" b="1" i="1" dirty="0"/>
              <a:t>s</a:t>
            </a:r>
            <a:r>
              <a:rPr lang="en-US" b="1" i="1" dirty="0" smtClean="0"/>
              <a:t>upercell storm</a:t>
            </a:r>
          </a:p>
          <a:p>
            <a:pPr lvl="1">
              <a:defRPr/>
            </a:pPr>
            <a:r>
              <a:rPr lang="en-US" b="1" dirty="0" smtClean="0"/>
              <a:t>Hailstones can be a hazard from a thunderstorm</a:t>
            </a:r>
          </a:p>
          <a:p>
            <a:pPr>
              <a:defRPr/>
            </a:pPr>
            <a:r>
              <a:rPr lang="en-US" b="1" dirty="0" smtClean="0"/>
              <a:t>Hailstones-cause more damage than casualties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69327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152400"/>
            <a:ext cx="6934200" cy="9144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dirty="0" smtClean="0"/>
              <a:t>Tornadoes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990600"/>
            <a:ext cx="7848600" cy="514032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000" b="1" dirty="0" smtClean="0"/>
              <a:t>Very small and localized</a:t>
            </a:r>
          </a:p>
          <a:p>
            <a:pPr>
              <a:defRPr/>
            </a:pPr>
            <a:r>
              <a:rPr lang="en-US" sz="2000" b="1" u="sng" dirty="0" smtClean="0"/>
              <a:t>Most destructive of all atmospheric disturbances</a:t>
            </a:r>
          </a:p>
          <a:p>
            <a:pPr>
              <a:defRPr/>
            </a:pPr>
            <a:r>
              <a:rPr lang="en-US" sz="2000" b="1" u="sng" dirty="0" smtClean="0"/>
              <a:t>Most intense vortex in nature , deep low pressure cell surrounded by a violently whirling cylinder of wind</a:t>
            </a:r>
          </a:p>
          <a:p>
            <a:pPr>
              <a:defRPr/>
            </a:pPr>
            <a:r>
              <a:rPr lang="en-US" sz="2000" b="1" u="sng" dirty="0" smtClean="0"/>
              <a:t>Less than a quarter of a mile in diameter but most extreme pressure gradients known </a:t>
            </a:r>
            <a:r>
              <a:rPr lang="en-US" sz="2000" dirty="0" smtClean="0"/>
              <a:t>(100-millibar difference from the center to the edge.</a:t>
            </a:r>
          </a:p>
          <a:p>
            <a:pPr>
              <a:defRPr/>
            </a:pPr>
            <a:r>
              <a:rPr lang="en-US" sz="2000" b="1" u="sng" dirty="0" smtClean="0"/>
              <a:t>Upswept water vapor condenses into a funnel cloud</a:t>
            </a:r>
          </a:p>
          <a:p>
            <a:pPr>
              <a:defRPr/>
            </a:pPr>
            <a:r>
              <a:rPr lang="en-US" sz="2000" b="1" u="sng" dirty="0" smtClean="0"/>
              <a:t>Advances along an irregular track that generally extends from southwest to northeast in the US</a:t>
            </a:r>
          </a:p>
          <a:p>
            <a:pPr>
              <a:defRPr/>
            </a:pPr>
            <a:r>
              <a:rPr lang="en-US" sz="2000" b="1" dirty="0" smtClean="0"/>
              <a:t>Fujita tornado intensity scale  for intensity</a:t>
            </a:r>
          </a:p>
          <a:p>
            <a:pPr>
              <a:defRPr/>
            </a:pPr>
            <a:r>
              <a:rPr lang="en-US" sz="2000" b="1" u="sng" dirty="0" smtClean="0"/>
              <a:t>Formation – develop in the warm moist unstable air associated with a mid latitude cyclone, along the squall line</a:t>
            </a:r>
          </a:p>
          <a:p>
            <a:pPr>
              <a:defRPr/>
            </a:pPr>
            <a:r>
              <a:rPr lang="en-US" sz="2000" b="1" u="sng" dirty="0" smtClean="0"/>
              <a:t>Develops out of mesocyclone, but only about half of all mesocyclones formed result in a tornado</a:t>
            </a:r>
          </a:p>
          <a:p>
            <a:pPr>
              <a:defRPr/>
            </a:pPr>
            <a:r>
              <a:rPr lang="en-US" sz="2000" b="1" u="sng" dirty="0" smtClean="0"/>
              <a:t>More than 90 % of tornadoes happen in the US in Tornado Alley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9509121"/>
              </p:ext>
            </p:extLst>
          </p:nvPr>
        </p:nvGraphicFramePr>
        <p:xfrm>
          <a:off x="228600" y="6096000"/>
          <a:ext cx="1598613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1" name="Packager Shell Object" showAsIcon="1" r:id="rId3" imgW="1599120" imgH="561600" progId="Package">
                  <p:embed/>
                </p:oleObj>
              </mc:Choice>
              <mc:Fallback>
                <p:oleObj name="Packager Shell Object" showAsIcon="1" r:id="rId3" imgW="1599120" imgH="5616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" y="6096000"/>
                        <a:ext cx="1598613" cy="56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64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Placeholder 1"/>
          <p:cNvSpPr>
            <a:spLocks noGrp="1"/>
          </p:cNvSpPr>
          <p:nvPr>
            <p:ph type="body" idx="4294967295"/>
          </p:nvPr>
        </p:nvSpPr>
        <p:spPr>
          <a:xfrm>
            <a:off x="685800" y="1219200"/>
            <a:ext cx="7543800" cy="4454525"/>
          </a:xfrm>
        </p:spPr>
        <p:txBody>
          <a:bodyPr rtlCol="0">
            <a:normAutofit/>
          </a:bodyPr>
          <a:lstStyle/>
          <a:p>
            <a:pPr marL="273685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u="sng" dirty="0" smtClean="0"/>
              <a:t>Latent </a:t>
            </a:r>
            <a:r>
              <a:rPr lang="en-US" sz="2600" b="1" u="sng" dirty="0" smtClean="0"/>
              <a:t>Heat </a:t>
            </a:r>
            <a:endParaRPr lang="en-US" sz="2600" b="1" u="sng" dirty="0" smtClean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n-US" sz="2600" b="1" u="sng" dirty="0" smtClean="0"/>
          </a:p>
          <a:p>
            <a:pPr marL="594042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u="sng" dirty="0" smtClean="0"/>
              <a:t>Storage or release of energy 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u="sng" dirty="0" smtClean="0"/>
              <a:t>Evaporation</a:t>
            </a:r>
            <a:r>
              <a:rPr lang="en-US" sz="2600" b="1" dirty="0" smtClean="0"/>
              <a:t>-</a:t>
            </a:r>
            <a:r>
              <a:rPr lang="en-US" sz="2600" dirty="0" smtClean="0"/>
              <a:t> </a:t>
            </a:r>
            <a:r>
              <a:rPr lang="en-US" sz="2600" b="1" dirty="0" smtClean="0"/>
              <a:t>liquid water changes to gases, energy is released, cooling happens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u="sng" dirty="0" smtClean="0"/>
              <a:t>Condensation</a:t>
            </a:r>
            <a:r>
              <a:rPr lang="en-US" sz="2600" dirty="0" smtClean="0"/>
              <a:t>- </a:t>
            </a:r>
            <a:r>
              <a:rPr lang="en-US" sz="2600" b="1" dirty="0" smtClean="0"/>
              <a:t>gaseous water vapor turns to liquid energy is stored, heating happens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295400" y="381000"/>
            <a:ext cx="6324600" cy="838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Types of Latent Heat </a:t>
            </a: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6926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http://teacher.scholastic.com/activities/wwatch/tornadoes/images/tornado_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57200"/>
            <a:ext cx="5574468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0" y="6172200"/>
          <a:ext cx="1981200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3" name="Package" showAsIcon="1" r:id="rId4" imgW="1981080" imgH="686880" progId="Package">
                  <p:embed/>
                </p:oleObj>
              </mc:Choice>
              <mc:Fallback>
                <p:oleObj name="Package" showAsIcon="1" r:id="rId4" imgW="1981080" imgH="686880" progId="Packag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172200"/>
                        <a:ext cx="1981200" cy="687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988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www.personal.psu.edu/jea4/earth/tornado/image00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200400"/>
            <a:ext cx="4495800" cy="2814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Picture 4" descr="http://www.personal.psu.edu/jea4/earth/tornado/image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9600"/>
            <a:ext cx="3767138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Picture 6" descr="http://www.metoffice.gov.uk/education/secondary/students/tornadoes/Tornadoes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609600"/>
            <a:ext cx="3746203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841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87832"/>
            <a:ext cx="6934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Tornadoes</a:t>
            </a:r>
            <a:endParaRPr lang="en-US" sz="4800" dirty="0"/>
          </a:p>
        </p:txBody>
      </p:sp>
      <p:pic>
        <p:nvPicPr>
          <p:cNvPr id="44035" name="Picture 2" descr="C:\Documents and Settings\HP_Administrator\Desktop\cindy\jpg\Fig7-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43392"/>
            <a:ext cx="5105400" cy="4785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031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76200"/>
            <a:ext cx="6934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dirty="0" smtClean="0"/>
              <a:t>Blizzards and Ice Storms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533400" y="1295400"/>
            <a:ext cx="8229600" cy="4876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b="1" u="sng" dirty="0" smtClean="0"/>
              <a:t>Blizzards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US" sz="2400" dirty="0" smtClean="0"/>
              <a:t>Severe winter storms </a:t>
            </a:r>
          </a:p>
          <a:p>
            <a:pPr lvl="1">
              <a:defRPr/>
            </a:pPr>
            <a:r>
              <a:rPr lang="en-US" sz="2200" dirty="0" smtClean="0"/>
              <a:t>Large amounts of falling snow</a:t>
            </a:r>
          </a:p>
          <a:p>
            <a:pPr lvl="1">
              <a:defRPr/>
            </a:pPr>
            <a:r>
              <a:rPr lang="en-US" dirty="0" smtClean="0"/>
              <a:t>High Winds</a:t>
            </a:r>
          </a:p>
          <a:p>
            <a:pPr lvl="1">
              <a:defRPr/>
            </a:pPr>
            <a:r>
              <a:rPr lang="en-US" dirty="0" smtClean="0"/>
              <a:t>Long lasting</a:t>
            </a:r>
          </a:p>
          <a:p>
            <a:pPr lvl="1">
              <a:defRPr/>
            </a:pPr>
            <a:r>
              <a:rPr lang="en-US" sz="2200" dirty="0" smtClean="0"/>
              <a:t>Low visibilities </a:t>
            </a:r>
          </a:p>
          <a:p>
            <a:pPr lvl="1">
              <a:defRPr/>
            </a:pPr>
            <a:r>
              <a:rPr lang="en-US" dirty="0" smtClean="0"/>
              <a:t>Extended periods of time</a:t>
            </a:r>
          </a:p>
          <a:p>
            <a:pPr lvl="1">
              <a:defRPr/>
            </a:pPr>
            <a:r>
              <a:rPr lang="en-US" sz="2200" dirty="0" smtClean="0"/>
              <a:t>Often whiteouts because of the snow</a:t>
            </a:r>
          </a:p>
          <a:p>
            <a:pPr lvl="1">
              <a:defRPr/>
            </a:pPr>
            <a:r>
              <a:rPr lang="en-US" dirty="0" smtClean="0"/>
              <a:t>Cold temperatures</a:t>
            </a:r>
          </a:p>
          <a:p>
            <a:pPr lvl="1">
              <a:defRPr/>
            </a:pPr>
            <a:r>
              <a:rPr lang="en-US" sz="2200" dirty="0" smtClean="0"/>
              <a:t>Found across the country, extremely hazardous in the midland of the US</a:t>
            </a:r>
          </a:p>
          <a:p>
            <a:pPr lvl="1">
              <a:defRPr/>
            </a:pPr>
            <a:r>
              <a:rPr lang="en-US" dirty="0" smtClean="0"/>
              <a:t>In the east, they can be called </a:t>
            </a:r>
            <a:r>
              <a:rPr lang="en-US" i="1" dirty="0" smtClean="0"/>
              <a:t>nor’easters</a:t>
            </a:r>
            <a:r>
              <a:rPr lang="en-US" sz="2200" dirty="0" smtClean="0"/>
              <a:t> </a:t>
            </a:r>
          </a:p>
          <a:p>
            <a:pPr lvl="1">
              <a:defRPr/>
            </a:pPr>
            <a:r>
              <a:rPr lang="en-US" dirty="0" smtClean="0"/>
              <a:t>Extremely dangerous because of the wind chill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7370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76200"/>
            <a:ext cx="6934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dirty="0" smtClean="0"/>
              <a:t>Blizzards and Ice Storms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533400" y="1295400"/>
            <a:ext cx="8229600" cy="4876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Ice Storms </a:t>
            </a:r>
            <a:endParaRPr lang="en-US" dirty="0"/>
          </a:p>
          <a:p>
            <a:pPr lvl="1">
              <a:defRPr/>
            </a:pPr>
            <a:r>
              <a:rPr lang="en-US" sz="2400" dirty="0" smtClean="0"/>
              <a:t>Prolonged periods of freezing rain</a:t>
            </a:r>
          </a:p>
          <a:p>
            <a:pPr lvl="1">
              <a:defRPr/>
            </a:pPr>
            <a:r>
              <a:rPr lang="en-US" sz="2400" dirty="0" smtClean="0"/>
              <a:t>Develop mostly in the north side of a stationary or warm front</a:t>
            </a:r>
          </a:p>
          <a:p>
            <a:pPr lvl="1">
              <a:defRPr/>
            </a:pPr>
            <a:r>
              <a:rPr lang="en-US" sz="2400" dirty="0" smtClean="0"/>
              <a:t>Three conditions happen for Ice Storms to happen</a:t>
            </a:r>
          </a:p>
          <a:p>
            <a:pPr lvl="2">
              <a:defRPr/>
            </a:pPr>
            <a:r>
              <a:rPr lang="en-US" sz="2400" dirty="0" smtClean="0"/>
              <a:t>Ample source of moisture in warm front</a:t>
            </a:r>
          </a:p>
          <a:p>
            <a:pPr lvl="2">
              <a:defRPr/>
            </a:pPr>
            <a:r>
              <a:rPr lang="en-US" sz="2400" dirty="0" smtClean="0"/>
              <a:t>Warm air uplifted over shallow layer of cold air</a:t>
            </a:r>
          </a:p>
          <a:p>
            <a:pPr lvl="2">
              <a:defRPr/>
            </a:pPr>
            <a:r>
              <a:rPr lang="en-US" sz="2400" dirty="0" smtClean="0"/>
              <a:t>Objects on the land surface close to freezing</a:t>
            </a:r>
          </a:p>
          <a:p>
            <a:pPr lvl="1">
              <a:defRPr/>
            </a:pPr>
            <a:r>
              <a:rPr lang="en-US" sz="2600" dirty="0" smtClean="0"/>
              <a:t>Everything covered with ice</a:t>
            </a:r>
          </a:p>
          <a:p>
            <a:pPr lvl="1">
              <a:defRPr/>
            </a:pPr>
            <a:r>
              <a:rPr lang="en-US" sz="2600" dirty="0" smtClean="0"/>
              <a:t>Often found in the mid-west or east</a:t>
            </a:r>
          </a:p>
        </p:txBody>
      </p:sp>
    </p:spTree>
    <p:extLst>
      <p:ext uri="{BB962C8B-B14F-4D97-AF65-F5344CB8AC3E}">
        <p14:creationId xmlns:p14="http://schemas.microsoft.com/office/powerpoint/2010/main" val="79418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762000" y="1143000"/>
            <a:ext cx="7543800" cy="5105400"/>
          </a:xfrm>
        </p:spPr>
        <p:txBody>
          <a:bodyPr rtlCol="0"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/>
              <a:t>A Cloud on the ground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400" b="1" dirty="0" smtClean="0"/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/>
              <a:t>Radiation fog </a:t>
            </a:r>
            <a:r>
              <a:rPr lang="en-US" sz="2600" dirty="0" smtClean="0"/>
              <a:t>– results when the ground loses heat through radiation usually at night.</a:t>
            </a:r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500" dirty="0" smtClean="0"/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/>
              <a:t>Advection fog </a:t>
            </a:r>
            <a:r>
              <a:rPr lang="en-US" sz="2600" dirty="0" smtClean="0"/>
              <a:t>– develops when warm, most air moves horizontally over a cold surface, such as snow-covered ground or cold ocean current</a:t>
            </a:r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500" dirty="0" smtClean="0"/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/>
              <a:t>Upslope fog or orographic fog</a:t>
            </a:r>
            <a:r>
              <a:rPr lang="en-US" sz="2600" dirty="0" smtClean="0"/>
              <a:t>-- by adiabatic cooling when humid air climbs a topographic slope</a:t>
            </a:r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500" dirty="0" smtClean="0"/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/>
              <a:t>Evaporation fog</a:t>
            </a:r>
            <a:r>
              <a:rPr lang="en-US" sz="2600" dirty="0" smtClean="0"/>
              <a:t>– results when water vapor is added to cold air that is already near saturation.</a:t>
            </a:r>
          </a:p>
        </p:txBody>
      </p:sp>
      <p:sp>
        <p:nvSpPr>
          <p:cNvPr id="29699" name="Title 2"/>
          <p:cNvSpPr>
            <a:spLocks noGrp="1"/>
          </p:cNvSpPr>
          <p:nvPr>
            <p:ph type="title" idx="4294967295"/>
          </p:nvPr>
        </p:nvSpPr>
        <p:spPr>
          <a:xfrm>
            <a:off x="1371600" y="304800"/>
            <a:ext cx="6934200" cy="7620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Fog</a:t>
            </a:r>
          </a:p>
        </p:txBody>
      </p:sp>
    </p:spTree>
    <p:extLst>
      <p:ext uri="{BB962C8B-B14F-4D97-AF65-F5344CB8AC3E}">
        <p14:creationId xmlns:p14="http://schemas.microsoft.com/office/powerpoint/2010/main" val="109660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" y="381000"/>
            <a:ext cx="9067800" cy="762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3600" dirty="0" smtClean="0"/>
              <a:t>Drought, Mountain Windstorms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52400" y="1219200"/>
            <a:ext cx="8915400" cy="495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200" b="1" dirty="0" smtClean="0"/>
              <a:t>Hazards created by wind and lack of rain</a:t>
            </a:r>
          </a:p>
          <a:p>
            <a:pPr lvl="1">
              <a:defRPr/>
            </a:pPr>
            <a:r>
              <a:rPr lang="en-US" b="1" dirty="0" smtClean="0"/>
              <a:t>Drought</a:t>
            </a:r>
            <a:endParaRPr lang="en-US" dirty="0" smtClean="0"/>
          </a:p>
          <a:p>
            <a:pPr lvl="2">
              <a:defRPr/>
            </a:pPr>
            <a:r>
              <a:rPr lang="en-US" sz="2200" dirty="0" smtClean="0"/>
              <a:t>Extended period of unusually low precipitation that produces a temporary shortage of water for people, other animals, and plants</a:t>
            </a:r>
          </a:p>
          <a:p>
            <a:pPr lvl="2">
              <a:defRPr/>
            </a:pPr>
            <a:r>
              <a:rPr lang="en-US" sz="2200" dirty="0" smtClean="0"/>
              <a:t>More than 1 billion people around the world live in arid areas</a:t>
            </a:r>
          </a:p>
          <a:p>
            <a:pPr lvl="3">
              <a:defRPr/>
            </a:pPr>
            <a:r>
              <a:rPr lang="en-US" sz="2200" dirty="0" smtClean="0"/>
              <a:t>Contribute to food shortages-causes famine</a:t>
            </a:r>
          </a:p>
          <a:p>
            <a:pPr lvl="3">
              <a:defRPr/>
            </a:pPr>
            <a:r>
              <a:rPr lang="en-US" sz="2200" dirty="0" smtClean="0"/>
              <a:t>Water shortages</a:t>
            </a:r>
          </a:p>
          <a:p>
            <a:pPr lvl="3">
              <a:defRPr/>
            </a:pPr>
            <a:r>
              <a:rPr lang="en-US" sz="2200" dirty="0" smtClean="0"/>
              <a:t>Power shortages</a:t>
            </a:r>
          </a:p>
          <a:p>
            <a:pPr lvl="3">
              <a:defRPr/>
            </a:pPr>
            <a:r>
              <a:rPr lang="en-US" sz="2200" dirty="0" smtClean="0"/>
              <a:t>Decrease in industrial productivity</a:t>
            </a:r>
          </a:p>
          <a:p>
            <a:pPr lvl="1">
              <a:defRPr/>
            </a:pPr>
            <a:r>
              <a:rPr lang="en-US" b="1" dirty="0" smtClean="0"/>
              <a:t>Mountain Windstorms</a:t>
            </a:r>
            <a:endParaRPr lang="en-US" b="1" dirty="0"/>
          </a:p>
          <a:p>
            <a:pPr lvl="2">
              <a:defRPr/>
            </a:pPr>
            <a:r>
              <a:rPr lang="en-US" sz="2200" dirty="0" smtClean="0"/>
              <a:t>Strong winds, usually in the winter, which blow down the downward sides of mountains</a:t>
            </a:r>
          </a:p>
        </p:txBody>
      </p:sp>
    </p:spTree>
    <p:extLst>
      <p:ext uri="{BB962C8B-B14F-4D97-AF65-F5344CB8AC3E}">
        <p14:creationId xmlns:p14="http://schemas.microsoft.com/office/powerpoint/2010/main" val="30894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2137" y="381000"/>
            <a:ext cx="9067800" cy="762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3600" dirty="0" smtClean="0"/>
              <a:t>Dust and Sand Storms, Heat Waves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52400" y="1219200"/>
            <a:ext cx="8915400" cy="495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b="1" dirty="0" smtClean="0"/>
              <a:t>Hazards created by wind and lack of rain</a:t>
            </a:r>
          </a:p>
          <a:p>
            <a:pPr lvl="1">
              <a:defRPr/>
            </a:pPr>
            <a:r>
              <a:rPr lang="en-US" sz="2400" b="1" dirty="0" smtClean="0"/>
              <a:t>Dust and Sand Storms</a:t>
            </a:r>
          </a:p>
          <a:p>
            <a:pPr lvl="2">
              <a:defRPr/>
            </a:pPr>
            <a:r>
              <a:rPr lang="en-US" sz="2400" dirty="0" smtClean="0"/>
              <a:t>Strong windstorms carrying suspended dust causing low visibility for a long period of time</a:t>
            </a:r>
          </a:p>
          <a:p>
            <a:pPr lvl="1">
              <a:defRPr/>
            </a:pPr>
            <a:r>
              <a:rPr lang="en-US" sz="2400" b="1" dirty="0" smtClean="0"/>
              <a:t>Heat Waves</a:t>
            </a:r>
          </a:p>
          <a:p>
            <a:pPr lvl="2">
              <a:defRPr/>
            </a:pPr>
            <a:r>
              <a:rPr lang="en-US" sz="2400" dirty="0" smtClean="0"/>
              <a:t>Prolonged periods of extreme heat</a:t>
            </a:r>
          </a:p>
          <a:p>
            <a:pPr lvl="3">
              <a:defRPr/>
            </a:pPr>
            <a:r>
              <a:rPr lang="en-US" sz="2400" dirty="0" smtClean="0"/>
              <a:t>Both longer and hotter than the year before</a:t>
            </a:r>
          </a:p>
          <a:p>
            <a:pPr lvl="3">
              <a:defRPr/>
            </a:pPr>
            <a:r>
              <a:rPr lang="en-US" sz="2400" dirty="0" smtClean="0"/>
              <a:t>Happen under prolong high pressures</a:t>
            </a:r>
          </a:p>
          <a:p>
            <a:pPr lvl="3">
              <a:defRPr/>
            </a:pPr>
            <a:r>
              <a:rPr lang="en-US" sz="2400" dirty="0" smtClean="0"/>
              <a:t>Responsible for many deaths from 1992 on</a:t>
            </a:r>
          </a:p>
        </p:txBody>
      </p:sp>
    </p:spTree>
    <p:extLst>
      <p:ext uri="{BB962C8B-B14F-4D97-AF65-F5344CB8AC3E}">
        <p14:creationId xmlns:p14="http://schemas.microsoft.com/office/powerpoint/2010/main" val="11709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2137" y="381000"/>
            <a:ext cx="9067800" cy="762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3600" dirty="0" smtClean="0"/>
              <a:t>Linkages with Other Hazards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143000" y="1219200"/>
            <a:ext cx="7267074" cy="495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/>
              <a:t>Severe weather is linked to other hazards</a:t>
            </a:r>
          </a:p>
          <a:p>
            <a:pPr lvl="1">
              <a:defRPr/>
            </a:pPr>
            <a:r>
              <a:rPr lang="en-US" sz="2200" dirty="0" smtClean="0"/>
              <a:t>Flooding</a:t>
            </a:r>
          </a:p>
          <a:p>
            <a:pPr lvl="1">
              <a:defRPr/>
            </a:pPr>
            <a:r>
              <a:rPr lang="en-US" sz="2200" dirty="0" smtClean="0"/>
              <a:t>Mass movements</a:t>
            </a:r>
          </a:p>
          <a:p>
            <a:pPr lvl="1">
              <a:defRPr/>
            </a:pPr>
            <a:r>
              <a:rPr lang="en-US" dirty="0" smtClean="0"/>
              <a:t>Wildfires</a:t>
            </a:r>
          </a:p>
          <a:p>
            <a:pPr lvl="1">
              <a:defRPr/>
            </a:pPr>
            <a:r>
              <a:rPr lang="en-US" sz="2200" dirty="0" smtClean="0"/>
              <a:t>Long-term global climate change</a:t>
            </a:r>
          </a:p>
          <a:p>
            <a:pPr lvl="1">
              <a:defRPr/>
            </a:pPr>
            <a:r>
              <a:rPr lang="en-US" dirty="0" smtClean="0"/>
              <a:t>Lightening</a:t>
            </a:r>
          </a:p>
          <a:p>
            <a:pPr lvl="1">
              <a:defRPr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51107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2137" y="381000"/>
            <a:ext cx="9067800" cy="762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3600" dirty="0" smtClean="0"/>
              <a:t>Natural Service Functions of Severe Weather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153400" cy="495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200" dirty="0" smtClean="0"/>
              <a:t>There are some natural service functions of severe weather</a:t>
            </a:r>
          </a:p>
          <a:p>
            <a:pPr lvl="1">
              <a:defRPr/>
            </a:pPr>
            <a:r>
              <a:rPr lang="en-US" dirty="0" smtClean="0"/>
              <a:t>There are long term services </a:t>
            </a:r>
          </a:p>
          <a:p>
            <a:pPr lvl="2">
              <a:defRPr/>
            </a:pPr>
            <a:r>
              <a:rPr lang="en-US" sz="2200" dirty="0" smtClean="0"/>
              <a:t>Lightening from a thunderstorm can start a wildfire, which can revitalize a forest or prairie</a:t>
            </a:r>
          </a:p>
          <a:p>
            <a:pPr lvl="2">
              <a:defRPr/>
            </a:pPr>
            <a:r>
              <a:rPr lang="en-US" sz="2200" dirty="0" smtClean="0"/>
              <a:t>Windstorms can help maintain the health of forests</a:t>
            </a:r>
          </a:p>
          <a:p>
            <a:pPr lvl="2">
              <a:defRPr/>
            </a:pPr>
            <a:r>
              <a:rPr lang="en-US" sz="2200" dirty="0" smtClean="0"/>
              <a:t>Ice storms are a natural ecological cycle that increases plant and animal diversity in the forest</a:t>
            </a:r>
          </a:p>
          <a:p>
            <a:pPr lvl="1">
              <a:defRPr/>
            </a:pPr>
            <a:r>
              <a:rPr lang="en-US" dirty="0" smtClean="0"/>
              <a:t>In the hydrological cycle, severe weather are a primary source of water</a:t>
            </a:r>
          </a:p>
          <a:p>
            <a:pPr lvl="1">
              <a:defRPr/>
            </a:pPr>
            <a:r>
              <a:rPr lang="en-US" dirty="0" smtClean="0"/>
              <a:t>Humans can benefit from severe weather by enjoying a lightening show, watching a snowstorm, and watch a tornado chaser in a movie describe how they can be dumb being in the middle of a tornado</a:t>
            </a:r>
          </a:p>
        </p:txBody>
      </p:sp>
    </p:spTree>
    <p:extLst>
      <p:ext uri="{BB962C8B-B14F-4D97-AF65-F5344CB8AC3E}">
        <p14:creationId xmlns:p14="http://schemas.microsoft.com/office/powerpoint/2010/main" val="66436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Placeholder 1"/>
          <p:cNvSpPr>
            <a:spLocks noGrp="1"/>
          </p:cNvSpPr>
          <p:nvPr>
            <p:ph type="body" idx="4294967295"/>
          </p:nvPr>
        </p:nvSpPr>
        <p:spPr>
          <a:xfrm>
            <a:off x="457200" y="1066800"/>
            <a:ext cx="8153400" cy="5064125"/>
          </a:xfrm>
        </p:spPr>
        <p:txBody>
          <a:bodyPr/>
          <a:lstStyle/>
          <a:p>
            <a:r>
              <a:rPr lang="en-US" altLang="en-US" b="1" u="sng" dirty="0" smtClean="0"/>
              <a:t>Conduction</a:t>
            </a:r>
          </a:p>
          <a:p>
            <a:pPr lvl="1"/>
            <a:r>
              <a:rPr lang="en-US" altLang="en-US" sz="2400" b="1" dirty="0" smtClean="0"/>
              <a:t>Movement of heat energy from one molecule to another without changes to their relative positions</a:t>
            </a:r>
          </a:p>
          <a:p>
            <a:r>
              <a:rPr lang="en-US" altLang="en-US" b="1" u="sng" dirty="0" smtClean="0"/>
              <a:t>Convection</a:t>
            </a:r>
          </a:p>
          <a:p>
            <a:pPr lvl="1"/>
            <a:r>
              <a:rPr lang="en-US" altLang="en-US" sz="2400" b="1" dirty="0" smtClean="0"/>
              <a:t>Heat is transferred from one point to another by the predominately vertical circulation of fluid, such as water or air.</a:t>
            </a:r>
          </a:p>
          <a:p>
            <a:r>
              <a:rPr lang="en-US" altLang="en-US" b="1" u="sng" dirty="0" smtClean="0"/>
              <a:t>Radiation</a:t>
            </a:r>
            <a:endParaRPr lang="en-US" altLang="en-US" b="1" u="sng" dirty="0" smtClean="0"/>
          </a:p>
          <a:p>
            <a:pPr lvl="1"/>
            <a:r>
              <a:rPr lang="en-US" altLang="en-US" sz="2400" b="1" dirty="0" smtClean="0"/>
              <a:t>Wavelike energy that is emitted by any substance that posses heat</a:t>
            </a:r>
            <a:endParaRPr lang="en-US" altLang="en-US" sz="2400" b="1" dirty="0" smtClean="0"/>
          </a:p>
          <a:p>
            <a:r>
              <a:rPr lang="en-US" altLang="en-US" dirty="0" smtClean="0"/>
              <a:t>The heat transfers from a radiating heat coil through a metal pan to the water, moving the molecules in the water to a boil</a:t>
            </a:r>
            <a:endParaRPr lang="en-US" altLang="en-US" dirty="0" smtClean="0"/>
          </a:p>
        </p:txBody>
      </p:sp>
      <p:sp>
        <p:nvSpPr>
          <p:cNvPr id="18435" name="Title 2"/>
          <p:cNvSpPr>
            <a:spLocks noGrp="1"/>
          </p:cNvSpPr>
          <p:nvPr>
            <p:ph type="title" idx="4294967295"/>
          </p:nvPr>
        </p:nvSpPr>
        <p:spPr>
          <a:xfrm>
            <a:off x="990600" y="0"/>
            <a:ext cx="71628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Heat Transfer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8654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2137" y="381000"/>
            <a:ext cx="9067800" cy="762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3600" dirty="0" smtClean="0"/>
              <a:t>Minimizing Severe Weather Hazards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219200" y="1447800"/>
            <a:ext cx="6248400" cy="4419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b="1" dirty="0" smtClean="0"/>
              <a:t>Severe weather will continue to threaten humans, because we can’t “fix stupid”</a:t>
            </a:r>
          </a:p>
          <a:p>
            <a:pPr>
              <a:defRPr/>
            </a:pPr>
            <a:endParaRPr lang="en-US" b="1" dirty="0" smtClean="0"/>
          </a:p>
          <a:p>
            <a:pPr>
              <a:defRPr/>
            </a:pPr>
            <a:r>
              <a:rPr lang="en-US" b="1" dirty="0" smtClean="0"/>
              <a:t>But if we as humans work at it, we can lessen the damage and loss of life</a:t>
            </a:r>
          </a:p>
        </p:txBody>
      </p:sp>
    </p:spTree>
    <p:extLst>
      <p:ext uri="{BB962C8B-B14F-4D97-AF65-F5344CB8AC3E}">
        <p14:creationId xmlns:p14="http://schemas.microsoft.com/office/powerpoint/2010/main" val="37199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2137" y="381000"/>
            <a:ext cx="9067800" cy="762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3600" dirty="0" smtClean="0"/>
              <a:t>Forecasting and Predicting Weather Hazards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153400" cy="495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b="1" dirty="0" smtClean="0"/>
              <a:t>There are many ways to forecast and predict the weather.</a:t>
            </a:r>
          </a:p>
          <a:p>
            <a:pPr lvl="1">
              <a:defRPr/>
            </a:pPr>
            <a:r>
              <a:rPr lang="en-US" b="1" dirty="0" smtClean="0"/>
              <a:t>Use of the Doppler Radar </a:t>
            </a:r>
            <a:r>
              <a:rPr lang="en-US" dirty="0" smtClean="0"/>
              <a:t>stations are used to predict severe weather</a:t>
            </a:r>
          </a:p>
          <a:p>
            <a:pPr lvl="1">
              <a:defRPr/>
            </a:pPr>
            <a:r>
              <a:rPr lang="en-US" b="1" dirty="0" smtClean="0"/>
              <a:t>Watches and Warnings </a:t>
            </a:r>
            <a:r>
              <a:rPr lang="en-US" dirty="0" smtClean="0"/>
              <a:t>are posted for severe weather-if followed there can be less damage and loss of life</a:t>
            </a:r>
          </a:p>
          <a:p>
            <a:pPr lvl="1">
              <a:defRPr/>
            </a:pPr>
            <a:r>
              <a:rPr lang="en-US" dirty="0" smtClean="0"/>
              <a:t>All of these </a:t>
            </a:r>
            <a:r>
              <a:rPr lang="en-US" b="1" dirty="0" smtClean="0"/>
              <a:t>new prediction abilities </a:t>
            </a:r>
            <a:r>
              <a:rPr lang="en-US" dirty="0" smtClean="0"/>
              <a:t>can always predict all the weather, humans have to be aware of their surroundings and act accordingly</a:t>
            </a:r>
          </a:p>
        </p:txBody>
      </p:sp>
    </p:spTree>
    <p:extLst>
      <p:ext uri="{BB962C8B-B14F-4D97-AF65-F5344CB8AC3E}">
        <p14:creationId xmlns:p14="http://schemas.microsoft.com/office/powerpoint/2010/main" val="192111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2137" y="381000"/>
            <a:ext cx="9067800" cy="762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3600" dirty="0" smtClean="0"/>
              <a:t>Adjustment to the Severe Weather Hazard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153400" cy="495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b="1" dirty="0" smtClean="0"/>
              <a:t>Although we can’t control the climate, there are two ways we can reduce the loss of life and property </a:t>
            </a:r>
          </a:p>
          <a:p>
            <a:pPr marL="0" indent="0">
              <a:buNone/>
              <a:defRPr/>
            </a:pPr>
            <a:endParaRPr lang="en-US" sz="1200" dirty="0" smtClean="0"/>
          </a:p>
          <a:p>
            <a:pPr lvl="1">
              <a:defRPr/>
            </a:pPr>
            <a:r>
              <a:rPr lang="en-US" sz="2400" b="1" dirty="0" smtClean="0"/>
              <a:t>Mitigation activities </a:t>
            </a:r>
          </a:p>
          <a:p>
            <a:pPr lvl="2">
              <a:defRPr/>
            </a:pPr>
            <a:r>
              <a:rPr lang="en-US" sz="2400" dirty="0" smtClean="0"/>
              <a:t>Using safety-conscious engineering in building structures</a:t>
            </a:r>
          </a:p>
          <a:p>
            <a:pPr lvl="2">
              <a:defRPr/>
            </a:pPr>
            <a:r>
              <a:rPr lang="en-US" sz="2400" dirty="0" smtClean="0"/>
              <a:t>Installing warning systems</a:t>
            </a:r>
          </a:p>
          <a:p>
            <a:pPr lvl="2">
              <a:defRPr/>
            </a:pPr>
            <a:r>
              <a:rPr lang="en-US" sz="2400" dirty="0" smtClean="0"/>
              <a:t>Establishing hazard insurance</a:t>
            </a:r>
          </a:p>
          <a:p>
            <a:pPr marL="708025" lvl="1" indent="-342900">
              <a:defRPr/>
            </a:pPr>
            <a:r>
              <a:rPr lang="en-US" sz="2400" b="1" dirty="0" smtClean="0"/>
              <a:t>Preparedness and Personal Adjustments</a:t>
            </a:r>
          </a:p>
          <a:p>
            <a:pPr lvl="2">
              <a:defRPr/>
            </a:pPr>
            <a:r>
              <a:rPr lang="en-US" sz="2400" dirty="0" smtClean="0"/>
              <a:t>Establishing community and individual plans and procedures to deal with an </a:t>
            </a:r>
            <a:r>
              <a:rPr lang="en-US" sz="2400" dirty="0"/>
              <a:t>i</a:t>
            </a:r>
            <a:r>
              <a:rPr lang="en-US" sz="2400" dirty="0" smtClean="0"/>
              <a:t>mpending natural hazard</a:t>
            </a:r>
          </a:p>
        </p:txBody>
      </p:sp>
    </p:spTree>
    <p:extLst>
      <p:ext uri="{BB962C8B-B14F-4D97-AF65-F5344CB8AC3E}">
        <p14:creationId xmlns:p14="http://schemas.microsoft.com/office/powerpoint/2010/main" val="62268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Placeholder 1"/>
          <p:cNvSpPr>
            <a:spLocks noGrp="1"/>
          </p:cNvSpPr>
          <p:nvPr>
            <p:ph type="body" idx="4294967295"/>
          </p:nvPr>
        </p:nvSpPr>
        <p:spPr>
          <a:xfrm>
            <a:off x="304800" y="1219201"/>
            <a:ext cx="8763000" cy="4953000"/>
          </a:xfrm>
        </p:spPr>
        <p:txBody>
          <a:bodyPr/>
          <a:lstStyle/>
          <a:p>
            <a:r>
              <a:rPr lang="en-US" altLang="en-US" b="1" u="sng" dirty="0" smtClean="0"/>
              <a:t>The Earth receives Solar Energy everyday</a:t>
            </a:r>
          </a:p>
          <a:p>
            <a:pPr lvl="1"/>
            <a:r>
              <a:rPr lang="en-US" altLang="en-US" sz="2400" dirty="0" smtClean="0"/>
              <a:t>This energy sustains the Earth 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When this energy </a:t>
            </a:r>
            <a:r>
              <a:rPr lang="en-US" altLang="en-US" dirty="0" smtClean="0"/>
              <a:t>hits the Earth’s </a:t>
            </a:r>
            <a:r>
              <a:rPr lang="en-US" altLang="en-US" dirty="0" smtClean="0"/>
              <a:t>atmosphere </a:t>
            </a:r>
            <a:endParaRPr lang="en-US" altLang="en-US" dirty="0" smtClean="0"/>
          </a:p>
          <a:p>
            <a:pPr lvl="1"/>
            <a:r>
              <a:rPr lang="en-US" altLang="en-US" sz="2400" b="1" u="sng" dirty="0" smtClean="0"/>
              <a:t>Some reflected back</a:t>
            </a:r>
          </a:p>
          <a:p>
            <a:pPr lvl="1"/>
            <a:r>
              <a:rPr lang="en-US" altLang="en-US" sz="2400" b="1" u="sng" dirty="0" smtClean="0"/>
              <a:t>The rest passes through the Atmosphere to be transformed into different energies</a:t>
            </a:r>
            <a:r>
              <a:rPr lang="en-US" altLang="en-US" sz="2400" b="1" dirty="0" smtClean="0"/>
              <a:t>.</a:t>
            </a:r>
          </a:p>
          <a:p>
            <a:pPr lvl="1"/>
            <a:r>
              <a:rPr lang="en-US" altLang="en-US" sz="2400" b="1" u="sng" dirty="0" smtClean="0"/>
              <a:t>This is short wave Radiation</a:t>
            </a:r>
          </a:p>
          <a:p>
            <a:r>
              <a:rPr lang="en-US" altLang="en-US" dirty="0" smtClean="0"/>
              <a:t>The energy the Earth reflects back is called </a:t>
            </a:r>
            <a:r>
              <a:rPr lang="en-US" altLang="en-US" b="1" u="sng" dirty="0" smtClean="0"/>
              <a:t>Terrestrial Radiation</a:t>
            </a:r>
          </a:p>
          <a:p>
            <a:pPr lvl="1"/>
            <a:r>
              <a:rPr lang="en-US" altLang="en-US" sz="2400" b="1" dirty="0" smtClean="0"/>
              <a:t>Long wave Radiation</a:t>
            </a:r>
          </a:p>
        </p:txBody>
      </p:sp>
      <p:sp>
        <p:nvSpPr>
          <p:cNvPr id="12291" name="Title 2"/>
          <p:cNvSpPr>
            <a:spLocks noGrp="1"/>
          </p:cNvSpPr>
          <p:nvPr>
            <p:ph type="title" idx="4294967295"/>
          </p:nvPr>
        </p:nvSpPr>
        <p:spPr>
          <a:xfrm>
            <a:off x="990600" y="152400"/>
            <a:ext cx="6934200" cy="1143000"/>
          </a:xfrm>
        </p:spPr>
        <p:txBody>
          <a:bodyPr/>
          <a:lstStyle/>
          <a:p>
            <a:r>
              <a:rPr lang="en-US" altLang="en-US" dirty="0" smtClean="0"/>
              <a:t>Earth’s Energy Balance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7001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304800"/>
            <a:ext cx="8001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Basic Heating &amp; Cooling Processes in the Atmosphere</a:t>
            </a: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15" name="Text Placeholder 2"/>
          <p:cNvSpPr>
            <a:spLocks noGrp="1"/>
          </p:cNvSpPr>
          <p:nvPr>
            <p:ph type="body" idx="4294967295"/>
          </p:nvPr>
        </p:nvSpPr>
        <p:spPr>
          <a:xfrm>
            <a:off x="914400" y="1143000"/>
            <a:ext cx="7772400" cy="5105400"/>
          </a:xfrm>
        </p:spPr>
        <p:txBody>
          <a:bodyPr/>
          <a:lstStyle/>
          <a:p>
            <a:r>
              <a:rPr lang="en-US" altLang="en-US" b="1" smtClean="0"/>
              <a:t>Radiation or Emission</a:t>
            </a:r>
          </a:p>
          <a:p>
            <a:pPr lvl="1"/>
            <a:r>
              <a:rPr lang="en-US" altLang="en-US" sz="2400" smtClean="0"/>
              <a:t>The process by which </a:t>
            </a:r>
            <a:r>
              <a:rPr lang="en-US" altLang="en-US" sz="2400" b="1" smtClean="0"/>
              <a:t>electromagnetic energy is emitted from an object</a:t>
            </a:r>
          </a:p>
          <a:p>
            <a:pPr lvl="2"/>
            <a:r>
              <a:rPr lang="en-US" altLang="en-US" sz="2400" b="1" smtClean="0"/>
              <a:t>The hotter the object the </a:t>
            </a:r>
            <a:r>
              <a:rPr lang="en-US" altLang="en-US" sz="2400" b="1" u="sng" smtClean="0"/>
              <a:t>more radiation it emits</a:t>
            </a:r>
          </a:p>
          <a:p>
            <a:r>
              <a:rPr lang="en-US" altLang="en-US" b="1" smtClean="0"/>
              <a:t>Absorption</a:t>
            </a:r>
          </a:p>
          <a:p>
            <a:pPr lvl="1"/>
            <a:r>
              <a:rPr lang="en-US" altLang="en-US" sz="2400" smtClean="0"/>
              <a:t>The </a:t>
            </a:r>
            <a:r>
              <a:rPr lang="en-US" altLang="en-US" sz="2400" b="1" smtClean="0"/>
              <a:t>assimilation of electromagnetic waves by striking an object</a:t>
            </a:r>
            <a:r>
              <a:rPr lang="en-US" altLang="en-US" sz="2400" smtClean="0"/>
              <a:t>.</a:t>
            </a:r>
          </a:p>
          <a:p>
            <a:pPr lvl="2"/>
            <a:r>
              <a:rPr lang="en-US" altLang="en-US" sz="2400" b="1" smtClean="0"/>
              <a:t>Different objects have </a:t>
            </a:r>
            <a:r>
              <a:rPr lang="en-US" altLang="en-US" sz="2400" b="1" u="sng" smtClean="0"/>
              <a:t>different absorption abilities</a:t>
            </a:r>
          </a:p>
          <a:p>
            <a:r>
              <a:rPr lang="en-US" altLang="en-US" b="1" smtClean="0"/>
              <a:t>Reflection</a:t>
            </a:r>
          </a:p>
          <a:p>
            <a:pPr lvl="1"/>
            <a:r>
              <a:rPr lang="en-US" altLang="en-US" sz="2400" smtClean="0"/>
              <a:t>The </a:t>
            </a:r>
            <a:r>
              <a:rPr lang="en-US" altLang="en-US" sz="2400" b="1" smtClean="0"/>
              <a:t>ability of an object to repel electromagnetic waves without altering either the object or the waves</a:t>
            </a:r>
          </a:p>
        </p:txBody>
      </p:sp>
    </p:spTree>
    <p:extLst>
      <p:ext uri="{BB962C8B-B14F-4D97-AF65-F5344CB8AC3E}">
        <p14:creationId xmlns:p14="http://schemas.microsoft.com/office/powerpoint/2010/main" val="2924939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Placeholder 1"/>
          <p:cNvSpPr>
            <a:spLocks noGrp="1"/>
          </p:cNvSpPr>
          <p:nvPr>
            <p:ph type="body" idx="4294967295"/>
          </p:nvPr>
        </p:nvSpPr>
        <p:spPr>
          <a:xfrm>
            <a:off x="990600" y="1066800"/>
            <a:ext cx="6858000" cy="5029200"/>
          </a:xfrm>
        </p:spPr>
        <p:txBody>
          <a:bodyPr/>
          <a:lstStyle/>
          <a:p>
            <a:r>
              <a:rPr lang="en-US" altLang="en-US" sz="2200" b="1" dirty="0" smtClean="0"/>
              <a:t>Global Energy Budget</a:t>
            </a:r>
          </a:p>
          <a:p>
            <a:pPr lvl="1"/>
            <a:r>
              <a:rPr lang="en-US" altLang="en-US" b="1" dirty="0" smtClean="0"/>
              <a:t>100 units of Solar Radiation hits the atmosphere</a:t>
            </a:r>
            <a:r>
              <a:rPr lang="en-US" altLang="en-US" dirty="0" smtClean="0"/>
              <a:t>.</a:t>
            </a:r>
          </a:p>
          <a:p>
            <a:pPr lvl="2"/>
            <a:r>
              <a:rPr lang="en-US" altLang="en-US" sz="2200" dirty="0" smtClean="0"/>
              <a:t>Some absorbed</a:t>
            </a:r>
          </a:p>
          <a:p>
            <a:pPr lvl="2"/>
            <a:r>
              <a:rPr lang="en-US" altLang="en-US" sz="2200" dirty="0" smtClean="0"/>
              <a:t>Some reflected</a:t>
            </a:r>
          </a:p>
          <a:p>
            <a:pPr lvl="2"/>
            <a:r>
              <a:rPr lang="en-US" altLang="en-US" sz="2200" dirty="0" smtClean="0"/>
              <a:t>Some radiated</a:t>
            </a:r>
          </a:p>
          <a:p>
            <a:pPr lvl="1"/>
            <a:r>
              <a:rPr lang="en-US" altLang="en-US" b="1" dirty="0" smtClean="0"/>
              <a:t>Total units radiated out 100 units</a:t>
            </a:r>
          </a:p>
          <a:p>
            <a:pPr lvl="1"/>
            <a:r>
              <a:rPr lang="en-US" altLang="en-US" b="1" dirty="0" smtClean="0"/>
              <a:t>Albedo</a:t>
            </a:r>
          </a:p>
          <a:p>
            <a:pPr lvl="2"/>
            <a:r>
              <a:rPr lang="en-US" altLang="en-US" sz="2200" b="1" dirty="0" smtClean="0"/>
              <a:t>The reflective value of an object</a:t>
            </a:r>
          </a:p>
          <a:p>
            <a:pPr lvl="3"/>
            <a:r>
              <a:rPr lang="en-US" altLang="en-US" sz="2200" dirty="0" smtClean="0"/>
              <a:t>The higher the </a:t>
            </a:r>
            <a:r>
              <a:rPr lang="en-US" altLang="en-US" sz="2200" b="1" dirty="0" smtClean="0"/>
              <a:t>Albedo value  </a:t>
            </a:r>
            <a:r>
              <a:rPr lang="en-US" altLang="en-US" sz="2200" dirty="0" smtClean="0"/>
              <a:t>the more radiation the object reflects.</a:t>
            </a:r>
          </a:p>
          <a:p>
            <a:r>
              <a:rPr lang="en-US" altLang="en-US" sz="2200" dirty="0" smtClean="0"/>
              <a:t>The </a:t>
            </a:r>
            <a:r>
              <a:rPr lang="en-US" altLang="en-US" sz="2200" b="1" u="sng" dirty="0" smtClean="0"/>
              <a:t>atmosphere is heated by </a:t>
            </a:r>
            <a:r>
              <a:rPr lang="en-US" altLang="en-US" sz="2200" b="1" i="1" u="sng" dirty="0" smtClean="0"/>
              <a:t>Earth radiation</a:t>
            </a:r>
            <a:r>
              <a:rPr lang="en-US" altLang="en-US" sz="2200" u="sng" dirty="0" smtClean="0"/>
              <a:t> </a:t>
            </a:r>
            <a:r>
              <a:rPr lang="en-US" altLang="en-US" sz="2200" dirty="0" smtClean="0"/>
              <a:t>rather than the sun radiation.</a:t>
            </a:r>
          </a:p>
        </p:txBody>
      </p:sp>
      <p:sp>
        <p:nvSpPr>
          <p:cNvPr id="21507" name="Title 2"/>
          <p:cNvSpPr>
            <a:spLocks noGrp="1"/>
          </p:cNvSpPr>
          <p:nvPr>
            <p:ph type="title" idx="4294967295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altLang="en-US" smtClean="0"/>
              <a:t>Heating of the Atmosphere</a:t>
            </a:r>
          </a:p>
        </p:txBody>
      </p:sp>
    </p:spTree>
    <p:extLst>
      <p:ext uri="{BB962C8B-B14F-4D97-AF65-F5344CB8AC3E}">
        <p14:creationId xmlns:p14="http://schemas.microsoft.com/office/powerpoint/2010/main" val="2725152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indy\Desktop\class\jpg\electromactic_spectr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59434"/>
            <a:ext cx="7867650" cy="4984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986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1310</TotalTime>
  <Words>2493</Words>
  <Application>Microsoft Office PowerPoint</Application>
  <PresentationFormat>On-screen Show (4:3)</PresentationFormat>
  <Paragraphs>323</Paragraphs>
  <Slides>52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9" baseType="lpstr">
      <vt:lpstr>Arial</vt:lpstr>
      <vt:lpstr>Impact</vt:lpstr>
      <vt:lpstr>Times New Roman</vt:lpstr>
      <vt:lpstr>Calibri</vt:lpstr>
      <vt:lpstr>Wingdings</vt:lpstr>
      <vt:lpstr>NewsPrint</vt:lpstr>
      <vt:lpstr>Package</vt:lpstr>
      <vt:lpstr>Atmosphere and Severe Weather</vt:lpstr>
      <vt:lpstr>Energy</vt:lpstr>
      <vt:lpstr>Energy, Heat and Temperature</vt:lpstr>
      <vt:lpstr>Types of Latent Heat </vt:lpstr>
      <vt:lpstr>Heat Transfer</vt:lpstr>
      <vt:lpstr>Earth’s Energy Balance</vt:lpstr>
      <vt:lpstr>Basic Heating &amp; Cooling Processes in the Atmosphere</vt:lpstr>
      <vt:lpstr>Heating of the Atmosphere</vt:lpstr>
      <vt:lpstr>PowerPoint Presentation</vt:lpstr>
      <vt:lpstr>PowerPoint Presentation</vt:lpstr>
      <vt:lpstr>Basic Heating and Cooling Processes in the Atmosphere</vt:lpstr>
      <vt:lpstr>PowerPoint Presentation</vt:lpstr>
      <vt:lpstr>The Atmosphere</vt:lpstr>
      <vt:lpstr>Size of the Atmosphere</vt:lpstr>
      <vt:lpstr>Composition of the Atmosphere</vt:lpstr>
      <vt:lpstr>Structure of the Atmosphere</vt:lpstr>
      <vt:lpstr>Upper Thermal Layers</vt:lpstr>
      <vt:lpstr>Atmospheric Pressures and Circulation</vt:lpstr>
      <vt:lpstr>The Coriolis Effect or Force</vt:lpstr>
      <vt:lpstr>PowerPoint Presentation</vt:lpstr>
      <vt:lpstr>Four Basic Points of the Coriolis Effect</vt:lpstr>
      <vt:lpstr> The Nature of Atmospheric Pressure</vt:lpstr>
      <vt:lpstr>Factors Influencing Atmospheric Pressure</vt:lpstr>
      <vt:lpstr>PowerPoint Presentation</vt:lpstr>
      <vt:lpstr>Buoyancy of Air</vt:lpstr>
      <vt:lpstr>Fronts </vt:lpstr>
      <vt:lpstr>Warm Fronts</vt:lpstr>
      <vt:lpstr>PowerPoint Presentation</vt:lpstr>
      <vt:lpstr>Cold Fronts</vt:lpstr>
      <vt:lpstr>PowerPoint Presentation</vt:lpstr>
      <vt:lpstr>Clouds</vt:lpstr>
      <vt:lpstr>Clouds</vt:lpstr>
      <vt:lpstr>PowerPoint Presentation</vt:lpstr>
      <vt:lpstr>Impact of Storms on the Landscape</vt:lpstr>
      <vt:lpstr>PowerPoint Presentation</vt:lpstr>
      <vt:lpstr>Localized Severe Weather</vt:lpstr>
      <vt:lpstr>PowerPoint Presentation</vt:lpstr>
      <vt:lpstr>Localized Severe Thunderstorms</vt:lpstr>
      <vt:lpstr>Tornadoes</vt:lpstr>
      <vt:lpstr>PowerPoint Presentation</vt:lpstr>
      <vt:lpstr>PowerPoint Presentation</vt:lpstr>
      <vt:lpstr>Tornadoes</vt:lpstr>
      <vt:lpstr>Blizzards and Ice Storms</vt:lpstr>
      <vt:lpstr>Blizzards and Ice Storms</vt:lpstr>
      <vt:lpstr>Fog</vt:lpstr>
      <vt:lpstr>Drought, Mountain Windstorms</vt:lpstr>
      <vt:lpstr>Dust and Sand Storms, Heat Waves</vt:lpstr>
      <vt:lpstr>Linkages with Other Hazards</vt:lpstr>
      <vt:lpstr>Natural Service Functions of Severe Weather</vt:lpstr>
      <vt:lpstr>Minimizing Severe Weather Hazards</vt:lpstr>
      <vt:lpstr>Forecasting and Predicting Weather Hazards</vt:lpstr>
      <vt:lpstr>Adjustment to the Severe Weather Hazard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Portraying the Earth</dc:title>
  <dc:creator>Cindy Clark</dc:creator>
  <cp:lastModifiedBy>allen</cp:lastModifiedBy>
  <cp:revision>136</cp:revision>
  <dcterms:created xsi:type="dcterms:W3CDTF">2007-09-03T15:50:30Z</dcterms:created>
  <dcterms:modified xsi:type="dcterms:W3CDTF">2013-10-29T22:48:55Z</dcterms:modified>
</cp:coreProperties>
</file>